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76" r:id="rId2"/>
    <p:sldId id="277" r:id="rId3"/>
    <p:sldId id="270" r:id="rId4"/>
    <p:sldId id="319" r:id="rId5"/>
    <p:sldId id="315" r:id="rId6"/>
    <p:sldId id="316" r:id="rId7"/>
    <p:sldId id="317" r:id="rId8"/>
    <p:sldId id="304" r:id="rId9"/>
    <p:sldId id="302" r:id="rId10"/>
    <p:sldId id="303" r:id="rId11"/>
    <p:sldId id="310" r:id="rId12"/>
    <p:sldId id="311" r:id="rId13"/>
    <p:sldId id="312" r:id="rId14"/>
    <p:sldId id="313" r:id="rId15"/>
    <p:sldId id="314" r:id="rId16"/>
    <p:sldId id="264" r:id="rId17"/>
    <p:sldId id="265" r:id="rId18"/>
    <p:sldId id="306" r:id="rId19"/>
    <p:sldId id="260" r:id="rId20"/>
    <p:sldId id="307" r:id="rId21"/>
    <p:sldId id="308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22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42440"/>
    <a:srgbClr val="6512AA"/>
    <a:srgbClr val="66FF33"/>
    <a:srgbClr val="B9B9BA"/>
    <a:srgbClr val="B7072D"/>
    <a:srgbClr val="2F528F"/>
    <a:srgbClr val="EF3078"/>
    <a:srgbClr val="000000"/>
    <a:srgbClr val="E6E7E9"/>
    <a:srgbClr val="03A1A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577" autoAdjust="0"/>
    <p:restoredTop sz="91956" autoAdjust="0"/>
  </p:normalViewPr>
  <p:slideViewPr>
    <p:cSldViewPr snapToGrid="0">
      <p:cViewPr varScale="1">
        <p:scale>
          <a:sx n="83" d="100"/>
          <a:sy n="83" d="100"/>
        </p:scale>
        <p:origin x="-840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3336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27236-F1B3-4260-855E-D71B148180F1}" type="datetimeFigureOut">
              <a:rPr lang="en-IN" smtClean="0"/>
              <a:pPr/>
              <a:t>01-08-2025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F621-8DEE-41E0-89D0-DDE019A0F7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825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4255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5895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138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092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81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795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57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567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854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325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76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152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74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101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microsoft.com/office/2007/relationships/media" Target="../media/media4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321734" y="1902309"/>
            <a:ext cx="114638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EF3078"/>
                </a:solidFill>
              </a:rPr>
              <a:t>GETTING SMARTER BY THE DAY:</a:t>
            </a:r>
            <a:endParaRPr lang="en-US" sz="6600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4394853" y="5048835"/>
            <a:ext cx="3402294" cy="451824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04066" y="3475572"/>
            <a:ext cx="628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F0"/>
                </a:solidFill>
                <a:latin typeface="Tw Cen MT" panose="020B0602020104020603" pitchFamily="34" charset="0"/>
              </a:rPr>
              <a:t>GLOBAL COMPANIES USED IN AI</a:t>
            </a:r>
            <a:endParaRPr lang="en-IN" sz="3600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6964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A0010A3B-A076-4F4E-B4CF-EB2607C0268B}"/>
              </a:ext>
            </a:extLst>
          </p:cNvPr>
          <p:cNvGrpSpPr/>
          <p:nvPr/>
        </p:nvGrpSpPr>
        <p:grpSpPr>
          <a:xfrm>
            <a:off x="5982674" y="615822"/>
            <a:ext cx="5837116" cy="5525898"/>
            <a:chOff x="6879612" y="533419"/>
            <a:chExt cx="5143500" cy="376891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E345BBC-45C2-4177-8EB0-87EBD8BF9165}"/>
                </a:ext>
              </a:extLst>
            </p:cNvPr>
            <p:cNvSpPr txBox="1"/>
            <p:nvPr/>
          </p:nvSpPr>
          <p:spPr>
            <a:xfrm>
              <a:off x="6879612" y="1994013"/>
              <a:ext cx="489087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Courier New" panose="02070309020205020404" pitchFamily="49" charset="0"/>
                <a:buChar char="o"/>
              </a:pPr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Tw Cen MT" panose="020B0602020104020603" pitchFamily="34" charset="0"/>
                </a:rPr>
                <a:t>36% use AI in marketing, finance, and strategic planning</a:t>
              </a:r>
            </a:p>
            <a:p>
              <a:pPr marL="342900" indent="-342900" algn="just">
                <a:buFont typeface="Courier New" panose="02070309020205020404" pitchFamily="49" charset="0"/>
                <a:buChar char="o"/>
              </a:pPr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Tw Cen MT" panose="020B0602020104020603" pitchFamily="34" charset="0"/>
                </a:rPr>
                <a:t>Spotify uses deep learning technology to determine which acoustic elements of songs makes them interesting to listeners  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173E096-BB55-472B-BC17-90588069DAE9}"/>
                </a:ext>
              </a:extLst>
            </p:cNvPr>
            <p:cNvSpPr txBox="1"/>
            <p:nvPr/>
          </p:nvSpPr>
          <p:spPr>
            <a:xfrm>
              <a:off x="6879612" y="533419"/>
              <a:ext cx="5143500" cy="944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>
                      <a:lumMod val="75000"/>
                    </a:schemeClr>
                  </a:solidFill>
                  <a:latin typeface="Tw Cen MT" panose="020B0602020104020603" pitchFamily="34" charset="0"/>
                </a:rPr>
                <a:t>9. Developing a System that makes good and safe decisions is key for media and information companies</a:t>
              </a:r>
              <a:endParaRPr lang="en-US" sz="2800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268DA095-5AA6-45CB-914D-549D391484B4}"/>
              </a:ext>
            </a:extLst>
          </p:cNvPr>
          <p:cNvGrpSpPr/>
          <p:nvPr/>
        </p:nvGrpSpPr>
        <p:grpSpPr>
          <a:xfrm>
            <a:off x="-4552214" y="0"/>
            <a:ext cx="9848850" cy="6858000"/>
            <a:chOff x="10306042" y="55474"/>
            <a:chExt cx="9848850" cy="6858000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01A82F37-F384-44AF-8D4D-8E5AB51F36CD}"/>
                </a:ext>
              </a:extLst>
            </p:cNvPr>
            <p:cNvSpPr/>
            <p:nvPr/>
          </p:nvSpPr>
          <p:spPr>
            <a:xfrm>
              <a:off x="10306042" y="55474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="" xmlns:a16="http://schemas.microsoft.com/office/drawing/2014/main" id="{D68F025F-C472-493C-9128-B0777320969E}"/>
                </a:ext>
              </a:extLst>
            </p:cNvPr>
            <p:cNvGrpSpPr/>
            <p:nvPr/>
          </p:nvGrpSpPr>
          <p:grpSpPr>
            <a:xfrm>
              <a:off x="12795762" y="298496"/>
              <a:ext cx="6361181" cy="6503753"/>
              <a:chOff x="4069994" y="298496"/>
              <a:chExt cx="6361181" cy="6503753"/>
            </a:xfrm>
          </p:grpSpPr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0CD795CE-BF8D-499C-8715-64AABB46432B}"/>
                  </a:ext>
                </a:extLst>
              </p:cNvPr>
              <p:cNvSpPr txBox="1"/>
              <p:nvPr/>
            </p:nvSpPr>
            <p:spPr>
              <a:xfrm>
                <a:off x="4069994" y="1820170"/>
                <a:ext cx="53695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  <a:latin typeface="DAGGERSQUARE"/>
                  </a:rPr>
                  <a:t>31% predict a beneficial </a:t>
                </a:r>
                <a:r>
                  <a:rPr lang="en-US" dirty="0" err="1" smtClean="0">
                    <a:solidFill>
                      <a:schemeClr val="bg1"/>
                    </a:solidFill>
                    <a:latin typeface="DAGGERSQUARE"/>
                  </a:rPr>
                  <a:t>ipact</a:t>
                </a:r>
                <a:r>
                  <a:rPr lang="en-US" dirty="0" smtClean="0">
                    <a:solidFill>
                      <a:schemeClr val="bg1"/>
                    </a:solidFill>
                    <a:latin typeface="DAGGERSQUARE"/>
                  </a:rPr>
                  <a:t> in this function by 2020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  <a:latin typeface="DAGGERSQUARE"/>
                  </a:rPr>
                  <a:t>The north Face uses AI to provide personalized shopping advice</a:t>
                </a:r>
                <a:endParaRPr lang="en-US" dirty="0">
                  <a:solidFill>
                    <a:schemeClr val="bg1"/>
                  </a:solidFill>
                  <a:latin typeface="DAGGERSQUARE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E1214972-58A1-4EBD-8D15-490E9C80EA04}"/>
                  </a:ext>
                </a:extLst>
              </p:cNvPr>
              <p:cNvSpPr txBox="1"/>
              <p:nvPr/>
            </p:nvSpPr>
            <p:spPr>
              <a:xfrm>
                <a:off x="4947299" y="3778394"/>
                <a:ext cx="54838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chemeClr val="bg1"/>
                    </a:solidFill>
                    <a:latin typeface="DAGGERSQUARE"/>
                  </a:rPr>
                  <a:t>11. Telecom Generates the most value from AI</a:t>
                </a:r>
                <a:endParaRPr lang="en-IN" sz="2000" dirty="0">
                  <a:solidFill>
                    <a:schemeClr val="bg1"/>
                  </a:solidFill>
                  <a:latin typeface="DAGGERSQUARE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6E081DA7-B202-4528-96B9-49797D9E2A76}"/>
                  </a:ext>
                </a:extLst>
              </p:cNvPr>
              <p:cNvSpPr txBox="1"/>
              <p:nvPr/>
            </p:nvSpPr>
            <p:spPr>
              <a:xfrm>
                <a:off x="4069994" y="298496"/>
                <a:ext cx="590008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chemeClr val="bg1"/>
                    </a:solidFill>
                    <a:latin typeface="DAGGERSQUARE"/>
                  </a:rPr>
                  <a:t>10. Retailers say AI will have the Biggest impact on sale</a:t>
                </a:r>
              </a:p>
              <a:p>
                <a:pPr algn="ctr"/>
                <a:r>
                  <a:rPr lang="en-US" sz="1600" dirty="0" smtClean="0">
                    <a:solidFill>
                      <a:srgbClr val="84AF9B"/>
                    </a:solidFill>
                    <a:latin typeface="DAGGERSQUARE"/>
                  </a:rPr>
                  <a:t> </a:t>
                </a:r>
                <a:endParaRPr lang="en-US" sz="1600" dirty="0">
                  <a:solidFill>
                    <a:srgbClr val="84AF9B"/>
                  </a:solidFill>
                  <a:latin typeface="DAGGERSQUARE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58DDC6C3-E2AC-41D0-B309-C768DE73B1BF}"/>
                  </a:ext>
                </a:extLst>
              </p:cNvPr>
              <p:cNvSpPr txBox="1"/>
              <p:nvPr/>
            </p:nvSpPr>
            <p:spPr>
              <a:xfrm>
                <a:off x="4947298" y="4770924"/>
                <a:ext cx="548387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  <a:latin typeface="DAGGERSQUARE"/>
                  </a:rPr>
                  <a:t>These companies had 20% cost reductions and 25% revenue increase in areas in which they used AI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err="1" smtClean="0">
                    <a:solidFill>
                      <a:schemeClr val="bg1"/>
                    </a:solidFill>
                    <a:latin typeface="DAGGERSQUARE"/>
                  </a:rPr>
                  <a:t>Telefonicas</a:t>
                </a:r>
                <a:r>
                  <a:rPr lang="en-US" dirty="0" smtClean="0">
                    <a:solidFill>
                      <a:schemeClr val="bg1"/>
                    </a:solidFill>
                    <a:latin typeface="DAGGERSQUARE"/>
                  </a:rPr>
                  <a:t> multi-sensory geolocation solution provides user with the most accurate indoor location</a:t>
                </a:r>
                <a:endParaRPr lang="en-IN" dirty="0">
                  <a:solidFill>
                    <a:schemeClr val="bg1"/>
                  </a:solidFill>
                  <a:latin typeface="DAGGERSQUARE"/>
                </a:endParaRPr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="" xmlns:a16="http://schemas.microsoft.com/office/drawing/2014/main" id="{7BD0F8CB-278A-496F-BBAC-6FC9B9EC1783}"/>
              </a:ext>
            </a:extLst>
          </p:cNvPr>
          <p:cNvGrpSpPr/>
          <p:nvPr/>
        </p:nvGrpSpPr>
        <p:grpSpPr>
          <a:xfrm>
            <a:off x="-6033155" y="0"/>
            <a:ext cx="10250570" cy="6858000"/>
            <a:chOff x="0" y="-266496"/>
            <a:chExt cx="9848850" cy="6858000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0" y="-266496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774B79D3-2A17-4D81-A029-C45B90DB89C4}"/>
                </a:ext>
              </a:extLst>
            </p:cNvPr>
            <p:cNvGrpSpPr/>
            <p:nvPr/>
          </p:nvGrpSpPr>
          <p:grpSpPr>
            <a:xfrm>
              <a:off x="333490" y="281382"/>
              <a:ext cx="9000455" cy="5774236"/>
              <a:chOff x="196176" y="281382"/>
              <a:chExt cx="9000455" cy="5774236"/>
            </a:xfrm>
          </p:grpSpPr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8469AAC1-7343-4418-AD30-FED6DE56D3B3}"/>
                  </a:ext>
                </a:extLst>
              </p:cNvPr>
              <p:cNvSpPr txBox="1"/>
              <p:nvPr/>
            </p:nvSpPr>
            <p:spPr>
              <a:xfrm>
                <a:off x="234897" y="281382"/>
                <a:ext cx="608457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12. Travel, Transport, and Hospitality Aims to help customers get more value from their services with AI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  <a:latin typeface="DAGGERSQUARE" pitchFamily="50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DAC79F90-ADCC-4460-848A-BF47CA239878}"/>
                  </a:ext>
                </a:extLst>
              </p:cNvPr>
              <p:cNvSpPr txBox="1"/>
              <p:nvPr/>
            </p:nvSpPr>
            <p:spPr>
              <a:xfrm>
                <a:off x="196176" y="1637941"/>
                <a:ext cx="54784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By 2020,TTH will allocate 52% of the cognitive budget to transformational projects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A robot brings items from the lobby desk to travelers rooms at two California aloft hotels</a:t>
                </a:r>
                <a:endParaRPr lang="en-US" dirty="0">
                  <a:solidFill>
                    <a:schemeClr val="accent5">
                      <a:lumMod val="50000"/>
                    </a:schemeClr>
                  </a:solidFill>
                  <a:latin typeface="DAGGERSQUARE" pitchFamily="50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2289CBEF-8F9F-465C-A267-20782384B6A8}"/>
                  </a:ext>
                </a:extLst>
              </p:cNvPr>
              <p:cNvSpPr txBox="1"/>
              <p:nvPr/>
            </p:nvSpPr>
            <p:spPr>
              <a:xfrm>
                <a:off x="3613377" y="3700490"/>
                <a:ext cx="55832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13. Utilities Spends Higher than 11 others industries on AI</a:t>
                </a:r>
                <a:endParaRPr lang="en-US" sz="2000" dirty="0">
                  <a:solidFill>
                    <a:schemeClr val="accent5">
                      <a:lumMod val="50000"/>
                    </a:schemeClr>
                  </a:solidFill>
                  <a:latin typeface="DAGGERSQUARE" pitchFamily="50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8CF0F378-15FC-4714-8428-1B63BC00294F}"/>
                  </a:ext>
                </a:extLst>
              </p:cNvPr>
              <p:cNvSpPr txBox="1"/>
              <p:nvPr/>
            </p:nvSpPr>
            <p:spPr>
              <a:xfrm>
                <a:off x="3613377" y="4578290"/>
                <a:ext cx="522068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0.53% of their annual company revenue was dedicated for AI initiatives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Enel </a:t>
                </a:r>
                <a:r>
                  <a:rPr lang="en-US" dirty="0" err="1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SpA</a:t>
                </a: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 uses machine learning to pinpoint fault in its grid</a:t>
                </a:r>
                <a:endParaRPr lang="en-US" dirty="0">
                  <a:solidFill>
                    <a:schemeClr val="accent5">
                      <a:lumMod val="50000"/>
                    </a:schemeClr>
                  </a:solidFill>
                  <a:latin typeface="DAGGERSQUARE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18524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0.54388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5474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4764" y="5223685"/>
            <a:ext cx="10529454" cy="156966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4800" dirty="0" smtClean="0"/>
              <a:t>How Leading Companies are Adopting Artificial Intelligence 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xmlns="" val="24754186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854" y="339859"/>
            <a:ext cx="8529310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latin typeface="DAGGERSQUARE"/>
              </a:rPr>
              <a:t>Who are the leaders in AI adoption?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DAGGERSQUARE"/>
              </a:rPr>
              <a:t>The Leaders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DAGGERSQUARE"/>
              </a:rPr>
              <a:t>The followers</a:t>
            </a:r>
            <a:endParaRPr lang="en-IN" dirty="0">
              <a:latin typeface="DAGGERSQUAR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3055" y="5134420"/>
            <a:ext cx="9559636" cy="16312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Leaders View AI more strategically</a:t>
            </a:r>
          </a:p>
          <a:p>
            <a:endParaRPr lang="en-US" dirty="0" smtClean="0"/>
          </a:p>
          <a:p>
            <a:pPr marL="285750" indent="-285750" algn="r">
              <a:buFont typeface="Courier New" panose="02070309020205020404" pitchFamily="49" charset="0"/>
              <a:buChar char="o"/>
            </a:pPr>
            <a:r>
              <a:rPr lang="en-US" dirty="0" smtClean="0">
                <a:latin typeface="DAGGERSQUARE"/>
              </a:rPr>
              <a:t>1.5 leaders consider cognitive technologies vital to their competitiveness</a:t>
            </a:r>
          </a:p>
          <a:p>
            <a:pPr marL="285750" indent="-285750" algn="r">
              <a:buFont typeface="Courier New" panose="02070309020205020404" pitchFamily="49" charset="0"/>
              <a:buChar char="o"/>
            </a:pPr>
            <a:r>
              <a:rPr lang="en-US" dirty="0" smtClean="0">
                <a:latin typeface="DAGGERSQUARE"/>
              </a:rPr>
              <a:t>Leaders use AI at the highest levels of the company </a:t>
            </a:r>
          </a:p>
          <a:p>
            <a:pPr algn="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552963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" y="73891"/>
            <a:ext cx="9450647" cy="20621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Leaders Deploy AI beyond IT</a:t>
            </a:r>
          </a:p>
          <a:p>
            <a:endParaRPr lang="en-US" sz="2800" dirty="0" smtClean="0">
              <a:latin typeface="+mj-lt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Leaders use AI in HR, finance, distribution and other functions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4X leaders use AI in finance to determine economic trends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2X leaders use AI in finance to identify and advise on customer payment problems</a:t>
            </a:r>
            <a:endParaRPr lang="en-IN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16581" y="5503598"/>
            <a:ext cx="7555346" cy="123110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Leaders invest much more in AI than Followers</a:t>
            </a:r>
          </a:p>
          <a:p>
            <a:endParaRPr lang="en-US" sz="28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Leaders likely to spend 5X as much on AI in 2020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0237306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36946"/>
            <a:ext cx="2857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500" y="430768"/>
            <a:ext cx="8763693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/>
              <a:t>:Winning Customers with Machine Learning</a:t>
            </a:r>
            <a:endParaRPr lang="en-IN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95564" y="3880659"/>
            <a:ext cx="10640290" cy="280076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  <a:lin ang="108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Better Products, Higher Market Share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 smtClean="0">
                <a:solidFill>
                  <a:schemeClr val="bg1"/>
                </a:solidFill>
              </a:rPr>
              <a:t>Investing self- learning algorithm.</a:t>
            </a: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“The quality of Bing’s ranking results depends entirely on the machine learning models behind it.”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32980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4" name="TextBox 3"/>
          <p:cNvSpPr txBox="1"/>
          <p:nvPr/>
        </p:nvSpPr>
        <p:spPr>
          <a:xfrm>
            <a:off x="564777" y="1062318"/>
            <a:ext cx="64142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Using AI to improve business processes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353" y="3281373"/>
            <a:ext cx="4908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 for Big Results</a:t>
            </a:r>
            <a:endParaRPr lang="en-IN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9527" y="5469591"/>
            <a:ext cx="7799294" cy="1200329"/>
          </a:xfrm>
          <a:prstGeom prst="rect">
            <a:avLst/>
          </a:prstGeom>
          <a:gradFill flip="none" rotWithShape="1">
            <a:gsLst>
              <a:gs pos="27000">
                <a:srgbClr val="142440"/>
              </a:gs>
              <a:gs pos="100000">
                <a:schemeClr val="accent1">
                  <a:lumMod val="89000"/>
                </a:schemeClr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7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Nothing Artificial about Great Customer Service</a:t>
            </a:r>
            <a:endParaRPr lang="en-IN" sz="3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15483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="" xmlns:a16="http://schemas.microsoft.com/office/drawing/2014/main" id="{0636AFC9-0881-4786-BD3B-E0BEBDE2F79D}"/>
              </a:ext>
            </a:extLst>
          </p:cNvPr>
          <p:cNvCxnSpPr>
            <a:cxnSpLocks/>
            <a:endCxn id="19" idx="6"/>
          </p:cNvCxnSpPr>
          <p:nvPr/>
        </p:nvCxnSpPr>
        <p:spPr>
          <a:xfrm flipH="1" flipV="1">
            <a:off x="10457807" y="3889647"/>
            <a:ext cx="1721627" cy="39730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98A70E92-F264-47A6-8EB5-E1F743416AC4}"/>
              </a:ext>
            </a:extLst>
          </p:cNvPr>
          <p:cNvCxnSpPr>
            <a:cxnSpLocks/>
          </p:cNvCxnSpPr>
          <p:nvPr/>
        </p:nvCxnSpPr>
        <p:spPr>
          <a:xfrm flipH="1" flipV="1">
            <a:off x="1" y="4559319"/>
            <a:ext cx="1352549" cy="71900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1FB1D66C-A675-4E89-AF22-1BE0E407A08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963099" y="3783961"/>
            <a:ext cx="1802169" cy="1388971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4B210092-D838-4687-B1B3-0C0F54FFBBB7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7267567" y="4009657"/>
            <a:ext cx="2601760" cy="1371334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C5F893E3-9E92-4678-BAE1-ABE84AFE8FA3}"/>
              </a:ext>
            </a:extLst>
          </p:cNvPr>
          <p:cNvCxnSpPr>
            <a:cxnSpLocks/>
          </p:cNvCxnSpPr>
          <p:nvPr/>
        </p:nvCxnSpPr>
        <p:spPr>
          <a:xfrm flipV="1">
            <a:off x="1733665" y="3621293"/>
            <a:ext cx="2663012" cy="1613586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/>
              <a:t>Measuring </a:t>
            </a:r>
            <a:r>
              <a:rPr lang="en-IN" sz="4000" dirty="0"/>
              <a:t>the Impact of </a:t>
            </a:r>
            <a:r>
              <a:rPr lang="en-IN" sz="4000" dirty="0" smtClean="0"/>
              <a:t>AI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=""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1122113" y="4930251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1224701" y="4901325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4405503" y="3375044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FFCACAA9-3503-46C8-A54E-799F4E9E55B9}"/>
              </a:ext>
            </a:extLst>
          </p:cNvPr>
          <p:cNvSpPr/>
          <p:nvPr/>
        </p:nvSpPr>
        <p:spPr>
          <a:xfrm>
            <a:off x="6679087" y="5086751"/>
            <a:ext cx="588480" cy="588480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3</a:t>
            </a:r>
            <a:endParaRPr lang="en-US" sz="3600" b="1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240C0D5-51C5-4820-AB34-E16D404339B2}"/>
              </a:ext>
            </a:extLst>
          </p:cNvPr>
          <p:cNvSpPr/>
          <p:nvPr/>
        </p:nvSpPr>
        <p:spPr>
          <a:xfrm>
            <a:off x="9869327" y="3595407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A701416C-01EF-4102-89B3-73D5308BF43E}"/>
              </a:ext>
            </a:extLst>
          </p:cNvPr>
          <p:cNvSpPr txBox="1"/>
          <p:nvPr/>
        </p:nvSpPr>
        <p:spPr>
          <a:xfrm>
            <a:off x="83671" y="3413369"/>
            <a:ext cx="2934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84% companies think AI is essential, and nearly half see it as transformative</a:t>
            </a:r>
            <a:endParaRPr lang="en-US" sz="2000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89728CB8-974E-4196-8D1D-89BBEFF54DC9}"/>
              </a:ext>
            </a:extLst>
          </p:cNvPr>
          <p:cNvSpPr txBox="1"/>
          <p:nvPr/>
        </p:nvSpPr>
        <p:spPr>
          <a:xfrm>
            <a:off x="3048499" y="4238923"/>
            <a:ext cx="29801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E9524"/>
                </a:solidFill>
                <a:latin typeface="Tw Cen MT" panose="020B0602020104020603" pitchFamily="34" charset="0"/>
              </a:rPr>
              <a:t>Only a few are making bold investments today, which may trigger a competitive imbalance tomorrow</a:t>
            </a:r>
            <a:endParaRPr lang="en-US" sz="2000" b="1" dirty="0">
              <a:solidFill>
                <a:srgbClr val="EE9524"/>
              </a:solidFill>
              <a:latin typeface="Tw Cen MT" panose="020B06020201040206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267F5442-F4B4-4585-AA2E-C0438857AE3B}"/>
              </a:ext>
            </a:extLst>
          </p:cNvPr>
          <p:cNvSpPr txBox="1"/>
          <p:nvPr/>
        </p:nvSpPr>
        <p:spPr>
          <a:xfrm>
            <a:off x="6138400" y="2853519"/>
            <a:ext cx="2126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85723"/>
                </a:solidFill>
                <a:latin typeface="Tw Cen MT" panose="020B0602020104020603" pitchFamily="34" charset="0"/>
              </a:rPr>
              <a:t>Average AI investments per company are highest North America and Europe</a:t>
            </a:r>
            <a:endParaRPr lang="en-US" sz="2000" b="1" dirty="0">
              <a:solidFill>
                <a:srgbClr val="385723"/>
              </a:solidFill>
              <a:latin typeface="Tw Cen MT" panose="020B06020201040206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BE5F379D-720A-4873-BF25-F62D2ED92709}"/>
              </a:ext>
            </a:extLst>
          </p:cNvPr>
          <p:cNvSpPr txBox="1"/>
          <p:nvPr/>
        </p:nvSpPr>
        <p:spPr>
          <a:xfrm>
            <a:off x="9100313" y="4665100"/>
            <a:ext cx="2126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  <a:latin typeface="Tw Cen MT" panose="020B0602020104020603" pitchFamily="34" charset="0"/>
              </a:rPr>
              <a:t>AI’s impact goes far beyond the IT function</a:t>
            </a:r>
            <a:endParaRPr lang="en-US" sz="2000" b="1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7707" y="839698"/>
            <a:ext cx="110484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8</a:t>
            </a:r>
            <a:endParaRPr lang="en-US" sz="9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4701" y="1402050"/>
            <a:ext cx="370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Findings</a:t>
            </a:r>
            <a:endParaRPr lang="en-IN" sz="48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245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5" grpId="0" animBg="1"/>
      <p:bldP spid="17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E0A7819E-8CA9-4CED-8726-3FD8CD8AF06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-19781" y="3638298"/>
            <a:ext cx="1983790" cy="69659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98A70E92-F264-47A6-8EB5-E1F743416AC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449139" y="3652224"/>
            <a:ext cx="2002392" cy="818322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1FB1D66C-A675-4E89-AF22-1BE0E407A08D}"/>
              </a:ext>
            </a:extLst>
          </p:cNvPr>
          <p:cNvCxnSpPr>
            <a:cxnSpLocks/>
          </p:cNvCxnSpPr>
          <p:nvPr/>
        </p:nvCxnSpPr>
        <p:spPr>
          <a:xfrm flipV="1">
            <a:off x="4665022" y="3506773"/>
            <a:ext cx="2398436" cy="97438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DEAAD18D-A529-426E-944F-052FEF1F7315}"/>
              </a:ext>
            </a:extLst>
          </p:cNvPr>
          <p:cNvCxnSpPr>
            <a:cxnSpLocks/>
          </p:cNvCxnSpPr>
          <p:nvPr/>
        </p:nvCxnSpPr>
        <p:spPr>
          <a:xfrm flipH="1" flipV="1">
            <a:off x="6960870" y="3264262"/>
            <a:ext cx="2413393" cy="120628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F6D1B375-3CBB-4F31-BF6F-2530FCADC84D}"/>
              </a:ext>
            </a:extLst>
          </p:cNvPr>
          <p:cNvCxnSpPr>
            <a:cxnSpLocks/>
          </p:cNvCxnSpPr>
          <p:nvPr/>
        </p:nvCxnSpPr>
        <p:spPr>
          <a:xfrm flipH="1">
            <a:off x="10621260" y="3165531"/>
            <a:ext cx="1570741" cy="125021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=""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9050589" y="3577914"/>
            <a:ext cx="1793540" cy="179354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8990960" y="3692469"/>
            <a:ext cx="1912798" cy="144655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E3E3E3"/>
                </a:solidFill>
                <a:latin typeface="Tw Cen MT" panose="020B0602020104020603" pitchFamily="34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BE4AD99A-076B-4B78-BBFD-38BC498DCCBC}"/>
              </a:ext>
            </a:extLst>
          </p:cNvPr>
          <p:cNvSpPr/>
          <p:nvPr/>
        </p:nvSpPr>
        <p:spPr>
          <a:xfrm>
            <a:off x="1861421" y="3344058"/>
            <a:ext cx="588480" cy="58848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A6BC045-9DFF-42FD-8C36-FC34502A7320}"/>
              </a:ext>
            </a:extLst>
          </p:cNvPr>
          <p:cNvSpPr txBox="1"/>
          <p:nvPr/>
        </p:nvSpPr>
        <p:spPr>
          <a:xfrm>
            <a:off x="1964009" y="3315132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4348943" y="4176306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9EAAEBB-9149-4D8C-85F9-C700A4FAC1A9}"/>
              </a:ext>
            </a:extLst>
          </p:cNvPr>
          <p:cNvSpPr txBox="1"/>
          <p:nvPr/>
        </p:nvSpPr>
        <p:spPr>
          <a:xfrm>
            <a:off x="4451531" y="4147380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240C0D5-51C5-4820-AB34-E16D404339B2}"/>
              </a:ext>
            </a:extLst>
          </p:cNvPr>
          <p:cNvSpPr/>
          <p:nvPr/>
        </p:nvSpPr>
        <p:spPr>
          <a:xfrm>
            <a:off x="6858281" y="3212534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4BDCDBB-2F71-487A-93F9-6F048B528A22}"/>
              </a:ext>
            </a:extLst>
          </p:cNvPr>
          <p:cNvSpPr txBox="1"/>
          <p:nvPr/>
        </p:nvSpPr>
        <p:spPr>
          <a:xfrm>
            <a:off x="6960869" y="3183608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7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A701416C-01EF-4102-89B3-73D5308BF43E}"/>
              </a:ext>
            </a:extLst>
          </p:cNvPr>
          <p:cNvSpPr txBox="1"/>
          <p:nvPr/>
        </p:nvSpPr>
        <p:spPr>
          <a:xfrm>
            <a:off x="8553929" y="1940823"/>
            <a:ext cx="2473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Five key characteristics define companies with the biggest AI gains</a:t>
            </a:r>
            <a:endParaRPr lang="en-US" sz="2000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9049F1B1-6182-47AB-BECE-2A542878E26D}"/>
              </a:ext>
            </a:extLst>
          </p:cNvPr>
          <p:cNvSpPr txBox="1"/>
          <p:nvPr/>
        </p:nvSpPr>
        <p:spPr>
          <a:xfrm>
            <a:off x="792480" y="4356922"/>
            <a:ext cx="25552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AI is helping employees do better work, and companies do work they couldn’t do before</a:t>
            </a:r>
            <a:endParaRPr lang="en-US" sz="2000" b="1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89728CB8-974E-4196-8D1D-89BBEFF54DC9}"/>
              </a:ext>
            </a:extLst>
          </p:cNvPr>
          <p:cNvSpPr txBox="1"/>
          <p:nvPr/>
        </p:nvSpPr>
        <p:spPr>
          <a:xfrm>
            <a:off x="3624605" y="2704065"/>
            <a:ext cx="21265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E9524"/>
                </a:solidFill>
                <a:latin typeface="Tw Cen MT" panose="020B0602020104020603" pitchFamily="34" charset="0"/>
              </a:rPr>
              <a:t>AI is predicted to both automate and create new jobs</a:t>
            </a:r>
            <a:endParaRPr lang="en-US" sz="2000" b="1" dirty="0">
              <a:solidFill>
                <a:srgbClr val="EE9524"/>
              </a:solidFill>
              <a:latin typeface="Tw Cen MT" panose="020B06020201040206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BE5F379D-720A-4873-BF25-F62D2ED92709}"/>
              </a:ext>
            </a:extLst>
          </p:cNvPr>
          <p:cNvSpPr txBox="1"/>
          <p:nvPr/>
        </p:nvSpPr>
        <p:spPr>
          <a:xfrm>
            <a:off x="5977841" y="4193244"/>
            <a:ext cx="2359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  <a:latin typeface="Tw Cen MT" panose="020B0602020104020603" pitchFamily="34" charset="0"/>
              </a:rPr>
              <a:t>Four factors are most important in determining whether companies benefit from AI</a:t>
            </a:r>
            <a:endParaRPr lang="en-US" sz="2000" b="1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56518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4" grpId="0"/>
      <p:bldP spid="15" grpId="0" animBg="1"/>
      <p:bldP spid="16" grpId="0"/>
      <p:bldP spid="19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Five key characteristics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F92EF655-09B3-44B0-96AC-28F901114986}"/>
              </a:ext>
            </a:extLst>
          </p:cNvPr>
          <p:cNvGrpSpPr/>
          <p:nvPr/>
        </p:nvGrpSpPr>
        <p:grpSpPr>
          <a:xfrm>
            <a:off x="279536" y="1631560"/>
            <a:ext cx="6412025" cy="810463"/>
            <a:chOff x="741981" y="2142394"/>
            <a:chExt cx="6412025" cy="810463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8A7992CA-A4D4-4C7A-A95D-4385DF3C0E27}"/>
                </a:ext>
              </a:extLst>
            </p:cNvPr>
            <p:cNvSpPr/>
            <p:nvPr/>
          </p:nvSpPr>
          <p:spPr>
            <a:xfrm>
              <a:off x="741981" y="2290801"/>
              <a:ext cx="662056" cy="66205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/>
                <a:t>1</a:t>
              </a:r>
              <a:endParaRPr lang="en-US" sz="4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E0BEF5D4-B286-4C11-8773-787F7CE392CE}"/>
                </a:ext>
              </a:extLst>
            </p:cNvPr>
            <p:cNvSpPr txBox="1"/>
            <p:nvPr/>
          </p:nvSpPr>
          <p:spPr>
            <a:xfrm>
              <a:off x="1435200" y="2142394"/>
              <a:ext cx="571880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Make far bigger AI investments to remain competitive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="" xmlns:a16="http://schemas.microsoft.com/office/drawing/2014/main" id="{B5C0C215-ACF7-45C5-9DE8-97DDFB401056}"/>
              </a:ext>
            </a:extLst>
          </p:cNvPr>
          <p:cNvGrpSpPr/>
          <p:nvPr/>
        </p:nvGrpSpPr>
        <p:grpSpPr>
          <a:xfrm>
            <a:off x="3463679" y="3870647"/>
            <a:ext cx="6744350" cy="662056"/>
            <a:chOff x="764723" y="3555165"/>
            <a:chExt cx="6744350" cy="662056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A2C00CE6-992C-4495-9B5D-53F702B91415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7B30B13-2444-4D78-BE00-D81DD0C03A4D}"/>
                </a:ext>
              </a:extLst>
            </p:cNvPr>
            <p:cNvSpPr txBox="1"/>
            <p:nvPr/>
          </p:nvSpPr>
          <p:spPr>
            <a:xfrm>
              <a:off x="1513751" y="3678934"/>
              <a:ext cx="5995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Use AI across organizational functions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872776" y="2317881"/>
            <a:ext cx="5845526" cy="761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683118" y="2292415"/>
            <a:ext cx="45719" cy="5093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53705" y="1666239"/>
            <a:ext cx="2027326" cy="150325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03215" y="2232015"/>
            <a:ext cx="2267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Average</a:t>
            </a:r>
          </a:p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2019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Spend per company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7" name="Elbow Connector 36"/>
          <p:cNvCxnSpPr>
            <a:endCxn id="21" idx="1"/>
          </p:cNvCxnSpPr>
          <p:nvPr/>
        </p:nvCxnSpPr>
        <p:spPr>
          <a:xfrm flipV="1">
            <a:off x="8136844" y="2417867"/>
            <a:ext cx="1216861" cy="367712"/>
          </a:xfrm>
          <a:prstGeom prst="bentConnector3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52" idx="6"/>
          </p:cNvCxnSpPr>
          <p:nvPr/>
        </p:nvCxnSpPr>
        <p:spPr>
          <a:xfrm>
            <a:off x="3961061" y="4352075"/>
            <a:ext cx="4993825" cy="4328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8909167" y="4352075"/>
            <a:ext cx="45719" cy="8657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48521945"/>
              </p:ext>
            </p:extLst>
          </p:nvPr>
        </p:nvGraphicFramePr>
        <p:xfrm>
          <a:off x="401220" y="5203767"/>
          <a:ext cx="3559841" cy="158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9841"/>
              </a:tblGrid>
              <a:tr h="206604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Corporate Center</a:t>
                      </a:r>
                      <a:endParaRPr lang="en-IN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Distribution and Logistics</a:t>
                      </a:r>
                      <a:endParaRPr lang="en-IN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Human Resources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Finance And</a:t>
                      </a:r>
                      <a:r>
                        <a:rPr lang="en-US" sz="200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Accounting</a:t>
                      </a:r>
                      <a:endParaRPr lang="en-IN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11463590"/>
              </p:ext>
            </p:extLst>
          </p:nvPr>
        </p:nvGraphicFramePr>
        <p:xfrm>
          <a:off x="5353396" y="4703606"/>
          <a:ext cx="5613949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3447"/>
                <a:gridCol w="283050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Followers</a:t>
                      </a:r>
                      <a:endParaRPr lang="en-IN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Leaders</a:t>
                      </a:r>
                      <a:endParaRPr lang="en-IN" sz="20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98550732"/>
              </p:ext>
            </p:extLst>
          </p:nvPr>
        </p:nvGraphicFramePr>
        <p:xfrm>
          <a:off x="5153891" y="5203767"/>
          <a:ext cx="6882938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82938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  12% </a:t>
                      </a:r>
                      <a:r>
                        <a:rPr lang="en-US" dirty="0" smtClean="0">
                          <a:solidFill>
                            <a:srgbClr val="00B0F0"/>
                          </a:solidFill>
                        </a:rPr>
                        <a:t>&gt;&gt;&gt;&gt;&gt;&gt;&gt;&gt;&gt;&gt;&gt;&gt;&gt;&gt;&gt;&gt;&gt;&gt;&gt;&gt;&gt;&gt;&gt;&gt;&gt;&gt;&gt;&gt;&gt;&gt;&gt;&gt;&gt;&gt;&gt;&gt;&gt;&gt;&gt; </a:t>
                      </a:r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31%</a:t>
                      </a:r>
                      <a:endParaRPr lang="en-IN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               6%</a:t>
                      </a:r>
                      <a:r>
                        <a:rPr lang="en-US" dirty="0" smtClean="0">
                          <a:solidFill>
                            <a:srgbClr val="00B0F0"/>
                          </a:solidFill>
                        </a:rPr>
                        <a:t>&gt;&gt;&gt;&gt;&gt;&gt;&gt;&gt;&gt;&gt;&gt;&gt;&gt;&gt;&gt;&gt;&gt;&gt;&gt;&gt;&gt;&gt;&gt;&gt;&gt;</a:t>
                      </a:r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20%</a:t>
                      </a:r>
                      <a:endParaRPr lang="en-IN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        12%</a:t>
                      </a:r>
                      <a:r>
                        <a:rPr lang="en-US" dirty="0" smtClean="0">
                          <a:solidFill>
                            <a:srgbClr val="00B0F0"/>
                          </a:solidFill>
                        </a:rPr>
                        <a:t>&gt;&gt;&gt;&gt;&gt;&gt;&gt;&gt;&gt;&gt;&gt;&gt;&gt;&gt;&gt;&gt;&gt;&gt;&gt;&gt;&gt;&gt;&gt;&gt;&gt;&gt;&gt;&gt;&gt;</a:t>
                      </a:r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20%</a:t>
                      </a:r>
                      <a:endParaRPr lang="en-IN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22%</a:t>
                      </a:r>
                      <a:r>
                        <a:rPr lang="en-US" dirty="0" smtClean="0">
                          <a:solidFill>
                            <a:srgbClr val="00B0F0"/>
                          </a:solidFill>
                        </a:rPr>
                        <a:t>&gt;&gt;&gt;&gt;&gt;&gt;&gt;&gt;&gt;&gt;&gt;&gt;&gt;&gt;&gt;&gt;&gt;&gt;&gt;&gt;&gt;&gt;&gt;&gt;&gt;&gt;&gt;&gt;&gt;&gt;&gt;&gt;&gt;&gt;&gt;&gt;&gt;&gt;&gt;&gt;&gt;&gt;&gt;&gt;&gt;&gt;&gt;&gt;&gt;&gt;&gt;</a:t>
                      </a:r>
                      <a:r>
                        <a:rPr lang="en-US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35%</a:t>
                      </a:r>
                      <a:endParaRPr lang="en-IN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50424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B2F3F2F8-33FF-4102-862E-20DAD0C71447}"/>
              </a:ext>
            </a:extLst>
          </p:cNvPr>
          <p:cNvGrpSpPr/>
          <p:nvPr/>
        </p:nvGrpSpPr>
        <p:grpSpPr>
          <a:xfrm>
            <a:off x="729272" y="587056"/>
            <a:ext cx="7862013" cy="662056"/>
            <a:chOff x="764723" y="4833186"/>
            <a:chExt cx="7862013" cy="662056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6CF3200F-183A-45CC-B5B7-D8308D13ACF8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/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2AB67DC-CB88-4E99-AD30-CE7DAEB362F9}"/>
                </a:ext>
              </a:extLst>
            </p:cNvPr>
            <p:cNvSpPr txBox="1"/>
            <p:nvPr/>
          </p:nvSpPr>
          <p:spPr>
            <a:xfrm>
              <a:off x="1426779" y="4879016"/>
              <a:ext cx="7199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Implement AI in areas that directly affect the topline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40AC08DE-C855-47D6-9290-C91ED3A860ED}"/>
              </a:ext>
            </a:extLst>
          </p:cNvPr>
          <p:cNvGrpSpPr/>
          <p:nvPr/>
        </p:nvGrpSpPr>
        <p:grpSpPr>
          <a:xfrm>
            <a:off x="4704803" y="5421042"/>
            <a:ext cx="7506020" cy="830997"/>
            <a:chOff x="4504627" y="3386224"/>
            <a:chExt cx="7506020" cy="830997"/>
          </a:xfrm>
        </p:grpSpPr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198DFD76-A9E6-4659-BD43-E0F5CFD08067}"/>
                </a:ext>
              </a:extLst>
            </p:cNvPr>
            <p:cNvSpPr/>
            <p:nvPr/>
          </p:nvSpPr>
          <p:spPr>
            <a:xfrm>
              <a:off x="4504627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50A4B6B9-C18C-46F5-ACBE-D1DDEB526AFA}"/>
                </a:ext>
              </a:extLst>
            </p:cNvPr>
            <p:cNvSpPr txBox="1"/>
            <p:nvPr/>
          </p:nvSpPr>
          <p:spPr>
            <a:xfrm>
              <a:off x="5185506" y="3386224"/>
              <a:ext cx="68251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Ensure IT does not suffer from the cobblers children's syndrome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02F6E9D7-0EA4-48A5-8A6E-DB9CA4C69AF6}"/>
              </a:ext>
            </a:extLst>
          </p:cNvPr>
          <p:cNvGrpSpPr/>
          <p:nvPr/>
        </p:nvGrpSpPr>
        <p:grpSpPr>
          <a:xfrm>
            <a:off x="212558" y="5577207"/>
            <a:ext cx="4344875" cy="662056"/>
            <a:chOff x="4504627" y="2277144"/>
            <a:chExt cx="4344875" cy="662056"/>
          </a:xfrm>
        </p:grpSpPr>
        <p:sp>
          <p:nvSpPr>
            <p:cNvPr id="28" name="Oval 27">
              <a:extLst>
                <a:ext uri="{FF2B5EF4-FFF2-40B4-BE49-F238E27FC236}">
                  <a16:creationId xmlns="" xmlns:a16="http://schemas.microsoft.com/office/drawing/2014/main" id="{9302E03A-C9B9-4D44-8C23-6AF41033A7CE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/>
                <a:t>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227367A5-7D6B-4AE6-B3B0-603F081EF5BF}"/>
                </a:ext>
              </a:extLst>
            </p:cNvPr>
            <p:cNvSpPr txBox="1"/>
            <p:nvPr/>
          </p:nvSpPr>
          <p:spPr>
            <a:xfrm>
              <a:off x="5211350" y="2420142"/>
              <a:ext cx="3638152" cy="465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Address fears of job losses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85EC8E68-A6FC-405A-A5A0-38001DF9B74C}"/>
              </a:ext>
            </a:extLst>
          </p:cNvPr>
          <p:cNvGrpSpPr/>
          <p:nvPr/>
        </p:nvGrpSpPr>
        <p:grpSpPr>
          <a:xfrm>
            <a:off x="9690329" y="1645028"/>
            <a:ext cx="1470823" cy="1449499"/>
            <a:chOff x="9448626" y="2038350"/>
            <a:chExt cx="2514600" cy="2514600"/>
          </a:xfrm>
        </p:grpSpPr>
        <p:sp>
          <p:nvSpPr>
            <p:cNvPr id="55" name="Circle: Hollow 23">
              <a:extLst>
                <a:ext uri="{FF2B5EF4-FFF2-40B4-BE49-F238E27FC236}">
                  <a16:creationId xmlns="" xmlns:a16="http://schemas.microsoft.com/office/drawing/2014/main" id="{F27DC443-C24F-4DB5-920E-6C1FDCC3D238}"/>
                </a:ext>
              </a:extLst>
            </p:cNvPr>
            <p:cNvSpPr/>
            <p:nvPr/>
          </p:nvSpPr>
          <p:spPr>
            <a:xfrm>
              <a:off x="9448626" y="2038350"/>
              <a:ext cx="2514600" cy="2514600"/>
            </a:xfrm>
            <a:prstGeom prst="donut">
              <a:avLst>
                <a:gd name="adj" fmla="val 83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Block Arc 55">
              <a:extLst>
                <a:ext uri="{FF2B5EF4-FFF2-40B4-BE49-F238E27FC236}">
                  <a16:creationId xmlns="" xmlns:a16="http://schemas.microsoft.com/office/drawing/2014/main" id="{97780E55-D8AA-4CB1-B1D7-4B401C3758D4}"/>
                </a:ext>
              </a:extLst>
            </p:cNvPr>
            <p:cNvSpPr/>
            <p:nvPr/>
          </p:nvSpPr>
          <p:spPr>
            <a:xfrm rot="3600000">
              <a:off x="9448626" y="2038350"/>
              <a:ext cx="2514600" cy="2514600"/>
            </a:xfrm>
            <a:prstGeom prst="blockArc">
              <a:avLst>
                <a:gd name="adj1" fmla="val 9545056"/>
                <a:gd name="adj2" fmla="val 6088741"/>
                <a:gd name="adj3" fmla="val 8189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="" xmlns:a16="http://schemas.microsoft.com/office/drawing/2014/main" id="{85EC8E68-A6FC-405A-A5A0-38001DF9B74C}"/>
              </a:ext>
            </a:extLst>
          </p:cNvPr>
          <p:cNvGrpSpPr/>
          <p:nvPr/>
        </p:nvGrpSpPr>
        <p:grpSpPr>
          <a:xfrm>
            <a:off x="2523388" y="1669260"/>
            <a:ext cx="1493793" cy="1558996"/>
            <a:chOff x="9448626" y="2038350"/>
            <a:chExt cx="2514600" cy="2514600"/>
          </a:xfrm>
        </p:grpSpPr>
        <p:sp>
          <p:nvSpPr>
            <p:cNvPr id="58" name="Circle: Hollow 23">
              <a:extLst>
                <a:ext uri="{FF2B5EF4-FFF2-40B4-BE49-F238E27FC236}">
                  <a16:creationId xmlns="" xmlns:a16="http://schemas.microsoft.com/office/drawing/2014/main" id="{F27DC443-C24F-4DB5-920E-6C1FDCC3D238}"/>
                </a:ext>
              </a:extLst>
            </p:cNvPr>
            <p:cNvSpPr/>
            <p:nvPr/>
          </p:nvSpPr>
          <p:spPr>
            <a:xfrm>
              <a:off x="9448626" y="2038350"/>
              <a:ext cx="2514600" cy="2514600"/>
            </a:xfrm>
            <a:prstGeom prst="donut">
              <a:avLst>
                <a:gd name="adj" fmla="val 83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="" xmlns:a16="http://schemas.microsoft.com/office/drawing/2014/main" id="{97780E55-D8AA-4CB1-B1D7-4B401C3758D4}"/>
                </a:ext>
              </a:extLst>
            </p:cNvPr>
            <p:cNvSpPr/>
            <p:nvPr/>
          </p:nvSpPr>
          <p:spPr>
            <a:xfrm rot="3600000">
              <a:off x="9448626" y="2038350"/>
              <a:ext cx="2514600" cy="2514600"/>
            </a:xfrm>
            <a:prstGeom prst="blockArc">
              <a:avLst>
                <a:gd name="adj1" fmla="val 9545056"/>
                <a:gd name="adj2" fmla="val 6088741"/>
                <a:gd name="adj3" fmla="val 8189"/>
              </a:avLst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6491C5FE-DAB0-4267-B3BE-5D20330CC050}"/>
              </a:ext>
            </a:extLst>
          </p:cNvPr>
          <p:cNvGrpSpPr/>
          <p:nvPr/>
        </p:nvGrpSpPr>
        <p:grpSpPr>
          <a:xfrm>
            <a:off x="7196705" y="1553496"/>
            <a:ext cx="1601548" cy="1541031"/>
            <a:chOff x="6381634" y="2038350"/>
            <a:chExt cx="2514600" cy="2514600"/>
          </a:xfrm>
        </p:grpSpPr>
        <p:sp>
          <p:nvSpPr>
            <p:cNvPr id="61" name="Circle: Hollow 18">
              <a:extLst>
                <a:ext uri="{FF2B5EF4-FFF2-40B4-BE49-F238E27FC236}">
                  <a16:creationId xmlns="" xmlns:a16="http://schemas.microsoft.com/office/drawing/2014/main" id="{1F3E567A-9780-4B4E-A303-BC47937A0E9B}"/>
                </a:ext>
              </a:extLst>
            </p:cNvPr>
            <p:cNvSpPr/>
            <p:nvPr/>
          </p:nvSpPr>
          <p:spPr>
            <a:xfrm>
              <a:off x="6381634" y="2038350"/>
              <a:ext cx="2514600" cy="2514600"/>
            </a:xfrm>
            <a:prstGeom prst="donut">
              <a:avLst>
                <a:gd name="adj" fmla="val 83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Block Arc 61">
              <a:extLst>
                <a:ext uri="{FF2B5EF4-FFF2-40B4-BE49-F238E27FC236}">
                  <a16:creationId xmlns="" xmlns:a16="http://schemas.microsoft.com/office/drawing/2014/main" id="{371B10AD-A8FE-434C-857E-BE6263AC7E57}"/>
                </a:ext>
              </a:extLst>
            </p:cNvPr>
            <p:cNvSpPr/>
            <p:nvPr/>
          </p:nvSpPr>
          <p:spPr>
            <a:xfrm rot="20700000">
              <a:off x="6381634" y="2038350"/>
              <a:ext cx="2514600" cy="2514600"/>
            </a:xfrm>
            <a:prstGeom prst="blockArc">
              <a:avLst>
                <a:gd name="adj1" fmla="val 13451875"/>
                <a:gd name="adj2" fmla="val 6088741"/>
                <a:gd name="adj3" fmla="val 818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6491C5FE-DAB0-4267-B3BE-5D20330CC050}"/>
              </a:ext>
            </a:extLst>
          </p:cNvPr>
          <p:cNvGrpSpPr/>
          <p:nvPr/>
        </p:nvGrpSpPr>
        <p:grpSpPr>
          <a:xfrm>
            <a:off x="4937759" y="1645028"/>
            <a:ext cx="1577473" cy="1449499"/>
            <a:chOff x="6381634" y="2038350"/>
            <a:chExt cx="2514600" cy="2514600"/>
          </a:xfrm>
        </p:grpSpPr>
        <p:sp>
          <p:nvSpPr>
            <p:cNvPr id="64" name="Circle: Hollow 18">
              <a:extLst>
                <a:ext uri="{FF2B5EF4-FFF2-40B4-BE49-F238E27FC236}">
                  <a16:creationId xmlns="" xmlns:a16="http://schemas.microsoft.com/office/drawing/2014/main" id="{1F3E567A-9780-4B4E-A303-BC47937A0E9B}"/>
                </a:ext>
              </a:extLst>
            </p:cNvPr>
            <p:cNvSpPr/>
            <p:nvPr/>
          </p:nvSpPr>
          <p:spPr>
            <a:xfrm>
              <a:off x="6381634" y="2038350"/>
              <a:ext cx="2514600" cy="2514600"/>
            </a:xfrm>
            <a:prstGeom prst="donut">
              <a:avLst>
                <a:gd name="adj" fmla="val 83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Block Arc 64">
              <a:extLst>
                <a:ext uri="{FF2B5EF4-FFF2-40B4-BE49-F238E27FC236}">
                  <a16:creationId xmlns="" xmlns:a16="http://schemas.microsoft.com/office/drawing/2014/main" id="{371B10AD-A8FE-434C-857E-BE6263AC7E57}"/>
                </a:ext>
              </a:extLst>
            </p:cNvPr>
            <p:cNvSpPr/>
            <p:nvPr/>
          </p:nvSpPr>
          <p:spPr>
            <a:xfrm rot="20700000">
              <a:off x="6381634" y="2038350"/>
              <a:ext cx="2514600" cy="2514600"/>
            </a:xfrm>
            <a:prstGeom prst="blockArc">
              <a:avLst>
                <a:gd name="adj1" fmla="val 13451875"/>
                <a:gd name="adj2" fmla="val 6088741"/>
                <a:gd name="adj3" fmla="val 818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6491C5FE-DAB0-4267-B3BE-5D20330CC050}"/>
              </a:ext>
            </a:extLst>
          </p:cNvPr>
          <p:cNvGrpSpPr/>
          <p:nvPr/>
        </p:nvGrpSpPr>
        <p:grpSpPr>
          <a:xfrm>
            <a:off x="118937" y="1742828"/>
            <a:ext cx="1443856" cy="1411861"/>
            <a:chOff x="6381634" y="2038350"/>
            <a:chExt cx="2514600" cy="2514600"/>
          </a:xfrm>
        </p:grpSpPr>
        <p:sp>
          <p:nvSpPr>
            <p:cNvPr id="67" name="Circle: Hollow 18">
              <a:extLst>
                <a:ext uri="{FF2B5EF4-FFF2-40B4-BE49-F238E27FC236}">
                  <a16:creationId xmlns="" xmlns:a16="http://schemas.microsoft.com/office/drawing/2014/main" id="{1F3E567A-9780-4B4E-A303-BC47937A0E9B}"/>
                </a:ext>
              </a:extLst>
            </p:cNvPr>
            <p:cNvSpPr/>
            <p:nvPr/>
          </p:nvSpPr>
          <p:spPr>
            <a:xfrm>
              <a:off x="6381634" y="2038350"/>
              <a:ext cx="2514600" cy="2514600"/>
            </a:xfrm>
            <a:prstGeom prst="donut">
              <a:avLst>
                <a:gd name="adj" fmla="val 83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Block Arc 67">
              <a:extLst>
                <a:ext uri="{FF2B5EF4-FFF2-40B4-BE49-F238E27FC236}">
                  <a16:creationId xmlns="" xmlns:a16="http://schemas.microsoft.com/office/drawing/2014/main" id="{371B10AD-A8FE-434C-857E-BE6263AC7E57}"/>
                </a:ext>
              </a:extLst>
            </p:cNvPr>
            <p:cNvSpPr/>
            <p:nvPr/>
          </p:nvSpPr>
          <p:spPr>
            <a:xfrm rot="20700000">
              <a:off x="6381634" y="2038350"/>
              <a:ext cx="2514600" cy="2514600"/>
            </a:xfrm>
            <a:prstGeom prst="blockArc">
              <a:avLst>
                <a:gd name="adj1" fmla="val 13451875"/>
                <a:gd name="adj2" fmla="val 6088741"/>
                <a:gd name="adj3" fmla="val 8189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2D050"/>
                </a:solidFill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BB4B6BFF-2389-4A89-B746-13B44D2052A6}"/>
              </a:ext>
            </a:extLst>
          </p:cNvPr>
          <p:cNvSpPr txBox="1"/>
          <p:nvPr/>
        </p:nvSpPr>
        <p:spPr>
          <a:xfrm>
            <a:off x="212558" y="2051920"/>
            <a:ext cx="13190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60%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BB4B6BFF-2389-4A89-B746-13B44D2052A6}"/>
              </a:ext>
            </a:extLst>
          </p:cNvPr>
          <p:cNvSpPr txBox="1"/>
          <p:nvPr/>
        </p:nvSpPr>
        <p:spPr>
          <a:xfrm>
            <a:off x="2246110" y="2126882"/>
            <a:ext cx="2085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83%</a:t>
            </a:r>
            <a:endParaRPr lang="en-US" sz="40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BB4B6BFF-2389-4A89-B746-13B44D2052A6}"/>
              </a:ext>
            </a:extLst>
          </p:cNvPr>
          <p:cNvSpPr txBox="1"/>
          <p:nvPr/>
        </p:nvSpPr>
        <p:spPr>
          <a:xfrm>
            <a:off x="4704803" y="1947934"/>
            <a:ext cx="2085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69%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BB4B6BFF-2389-4A89-B746-13B44D2052A6}"/>
              </a:ext>
            </a:extLst>
          </p:cNvPr>
          <p:cNvSpPr txBox="1"/>
          <p:nvPr/>
        </p:nvSpPr>
        <p:spPr>
          <a:xfrm>
            <a:off x="7022021" y="1947934"/>
            <a:ext cx="2085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67%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BB4B6BFF-2389-4A89-B746-13B44D2052A6}"/>
              </a:ext>
            </a:extLst>
          </p:cNvPr>
          <p:cNvSpPr txBox="1"/>
          <p:nvPr/>
        </p:nvSpPr>
        <p:spPr>
          <a:xfrm>
            <a:off x="9422932" y="1985056"/>
            <a:ext cx="2085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83%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60FEDFEE-6523-4404-85D4-2C76CA2A1EA3}"/>
              </a:ext>
            </a:extLst>
          </p:cNvPr>
          <p:cNvSpPr txBox="1"/>
          <p:nvPr/>
        </p:nvSpPr>
        <p:spPr>
          <a:xfrm>
            <a:off x="-98409" y="3322836"/>
            <a:ext cx="2227478" cy="166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A6A6A6"/>
                </a:solidFill>
                <a:latin typeface="Tw Cen MT" panose="020B0602020104020603" pitchFamily="34" charset="0"/>
              </a:rPr>
              <a:t>Of those using AI in finance and accounting use it for customer credit checks</a:t>
            </a:r>
            <a:endParaRPr lang="en-US" sz="20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60FEDFEE-6523-4404-85D4-2C76CA2A1EA3}"/>
              </a:ext>
            </a:extLst>
          </p:cNvPr>
          <p:cNvSpPr txBox="1"/>
          <p:nvPr/>
        </p:nvSpPr>
        <p:spPr>
          <a:xfrm>
            <a:off x="2206494" y="3317484"/>
            <a:ext cx="2514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A6A6A6"/>
                </a:solidFill>
                <a:latin typeface="Tw Cen MT" panose="020B0602020104020603" pitchFamily="34" charset="0"/>
              </a:rPr>
              <a:t>Of those using AI at corporate level use it to address potential customer payment problems</a:t>
            </a:r>
            <a:endParaRPr lang="en-US" sz="20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60FEDFEE-6523-4404-85D4-2C76CA2A1EA3}"/>
              </a:ext>
            </a:extLst>
          </p:cNvPr>
          <p:cNvSpPr txBox="1"/>
          <p:nvPr/>
        </p:nvSpPr>
        <p:spPr>
          <a:xfrm>
            <a:off x="4557432" y="3291738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A6A6A6"/>
                </a:solidFill>
                <a:latin typeface="Tw Cen MT" panose="020B0602020104020603" pitchFamily="34" charset="0"/>
              </a:rPr>
              <a:t>Of those using AI in IT use it to ward off hackers</a:t>
            </a:r>
            <a:endParaRPr lang="en-US" sz="20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60FEDFEE-6523-4404-85D4-2C76CA2A1EA3}"/>
              </a:ext>
            </a:extLst>
          </p:cNvPr>
          <p:cNvSpPr txBox="1"/>
          <p:nvPr/>
        </p:nvSpPr>
        <p:spPr>
          <a:xfrm>
            <a:off x="6899464" y="3302801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A6A6A6"/>
                </a:solidFill>
                <a:latin typeface="Tw Cen MT" panose="020B0602020104020603" pitchFamily="34" charset="0"/>
              </a:rPr>
              <a:t>Of those using AI in R&amp;D use it to create smear products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60FEDFEE-6523-4404-85D4-2C76CA2A1EA3}"/>
              </a:ext>
            </a:extLst>
          </p:cNvPr>
          <p:cNvSpPr txBox="1"/>
          <p:nvPr/>
        </p:nvSpPr>
        <p:spPr>
          <a:xfrm>
            <a:off x="9414064" y="3281800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A6A6A6"/>
                </a:solidFill>
                <a:latin typeface="Tw Cen MT" panose="020B0602020104020603" pitchFamily="34" charset="0"/>
              </a:rPr>
              <a:t>Using AI in the marketing use it to improve media buying</a:t>
            </a:r>
            <a:endParaRPr lang="en-US" sz="20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6376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5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2" grpId="0"/>
      <p:bldP spid="77" grpId="0"/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483" y="92797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ARTIFICIAL INTELLIGENCE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64338F0A-8248-4C7F-A630-F8BFCE52D3AA}"/>
              </a:ext>
            </a:extLst>
          </p:cNvPr>
          <p:cNvGrpSpPr/>
          <p:nvPr/>
        </p:nvGrpSpPr>
        <p:grpSpPr>
          <a:xfrm>
            <a:off x="2795389" y="4355261"/>
            <a:ext cx="6791601" cy="1491939"/>
            <a:chOff x="2795389" y="4355261"/>
            <a:chExt cx="6791601" cy="1491939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4F4BCEC-0127-47F1-895D-949414E51E68}"/>
                </a:ext>
              </a:extLst>
            </p:cNvPr>
            <p:cNvSpPr txBox="1"/>
            <p:nvPr/>
          </p:nvSpPr>
          <p:spPr>
            <a:xfrm>
              <a:off x="4235684" y="4355261"/>
              <a:ext cx="3720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ROSE MARY THOMAS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7C3AC053-9CD5-4CF1-A37E-8A815572BF59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Mtech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- S3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0CC3266-0814-40CF-8FB7-59068666DA92}"/>
                </a:ext>
              </a:extLst>
            </p:cNvPr>
            <p:cNvSpPr txBox="1"/>
            <p:nvPr/>
          </p:nvSpPr>
          <p:spPr>
            <a:xfrm>
              <a:off x="2795389" y="5200869"/>
              <a:ext cx="6791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Computer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Science and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Engineering</a:t>
              </a:r>
            </a:p>
            <a:p>
              <a:pPr algn="ctr"/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Baselios Mathew II college of Engineering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4283" y="1101436"/>
            <a:ext cx="3752817" cy="28084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2328271" y="3901756"/>
            <a:ext cx="75353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w Cen MT" panose="020B0602020104020603" pitchFamily="34" charset="0"/>
              </a:rPr>
              <a:t>How AI is Elevating the Performance of Global Companies</a:t>
            </a:r>
          </a:p>
        </p:txBody>
      </p:sp>
    </p:spTree>
    <p:extLst>
      <p:ext uri="{BB962C8B-B14F-4D97-AF65-F5344CB8AC3E}">
        <p14:creationId xmlns:p14="http://schemas.microsoft.com/office/powerpoint/2010/main" xmlns="" val="1306165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78">
            <a:extLst>
              <a:ext uri="{FF2B5EF4-FFF2-40B4-BE49-F238E27FC236}">
                <a16:creationId xmlns="" xmlns:a16="http://schemas.microsoft.com/office/drawing/2014/main" id="{0636AFC9-0881-4786-BD3B-E0BEBDE2F79D}"/>
              </a:ext>
            </a:extLst>
          </p:cNvPr>
          <p:cNvCxnSpPr>
            <a:cxnSpLocks/>
            <a:endCxn id="19" idx="6"/>
          </p:cNvCxnSpPr>
          <p:nvPr/>
        </p:nvCxnSpPr>
        <p:spPr>
          <a:xfrm flipH="1" flipV="1">
            <a:off x="10457807" y="3889647"/>
            <a:ext cx="1721627" cy="39730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98A70E92-F264-47A6-8EB5-E1F743416AC4}"/>
              </a:ext>
            </a:extLst>
          </p:cNvPr>
          <p:cNvCxnSpPr>
            <a:cxnSpLocks/>
          </p:cNvCxnSpPr>
          <p:nvPr/>
        </p:nvCxnSpPr>
        <p:spPr>
          <a:xfrm flipH="1" flipV="1">
            <a:off x="1" y="4559319"/>
            <a:ext cx="1352549" cy="71900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1FB1D66C-A675-4E89-AF22-1BE0E407A08D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963099" y="3783961"/>
            <a:ext cx="1802169" cy="1388971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4B210092-D838-4687-B1B3-0C0F54FFBBB7}"/>
              </a:ext>
            </a:extLst>
          </p:cNvPr>
          <p:cNvCxnSpPr>
            <a:cxnSpLocks/>
            <a:stCxn id="17" idx="6"/>
          </p:cNvCxnSpPr>
          <p:nvPr/>
        </p:nvCxnSpPr>
        <p:spPr>
          <a:xfrm flipV="1">
            <a:off x="7267567" y="4009657"/>
            <a:ext cx="2601760" cy="1371334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C5F893E3-9E92-4678-BAE1-ABE84AFE8FA3}"/>
              </a:ext>
            </a:extLst>
          </p:cNvPr>
          <p:cNvCxnSpPr>
            <a:cxnSpLocks/>
          </p:cNvCxnSpPr>
          <p:nvPr/>
        </p:nvCxnSpPr>
        <p:spPr>
          <a:xfrm flipV="1">
            <a:off x="1733665" y="3621293"/>
            <a:ext cx="2663012" cy="1613586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576945" y="166625"/>
            <a:ext cx="95042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chemeClr val="accent2"/>
                </a:solidFill>
              </a:rPr>
              <a:t>Measuring </a:t>
            </a:r>
            <a:r>
              <a:rPr lang="en-IN" sz="4000" dirty="0">
                <a:solidFill>
                  <a:schemeClr val="accent2"/>
                </a:solidFill>
              </a:rPr>
              <a:t>the Impact of </a:t>
            </a:r>
            <a:r>
              <a:rPr lang="en-IN" sz="4000" dirty="0" smtClean="0">
                <a:solidFill>
                  <a:schemeClr val="accent2"/>
                </a:solidFill>
              </a:rPr>
              <a:t>AI</a:t>
            </a:r>
          </a:p>
          <a:p>
            <a:pPr algn="ctr"/>
            <a:r>
              <a:rPr lang="en-IN" sz="3200" dirty="0" smtClean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</a:rPr>
              <a:t>How 13 global industries use </a:t>
            </a:r>
          </a:p>
          <a:p>
            <a:pPr algn="ctr"/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</a:rPr>
              <a:t>Artificial Intelligence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1122113" y="4930251"/>
            <a:ext cx="588480" cy="58848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1224701" y="4901325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4405503" y="3375044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FFCACAA9-3503-46C8-A54E-799F4E9E55B9}"/>
              </a:ext>
            </a:extLst>
          </p:cNvPr>
          <p:cNvSpPr/>
          <p:nvPr/>
        </p:nvSpPr>
        <p:spPr>
          <a:xfrm>
            <a:off x="6679087" y="5086751"/>
            <a:ext cx="588480" cy="588480"/>
          </a:xfrm>
          <a:prstGeom prst="ellipse">
            <a:avLst/>
          </a:prstGeom>
          <a:solidFill>
            <a:srgbClr val="385723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3</a:t>
            </a:r>
            <a:endParaRPr lang="en-US" sz="3600" b="1" dirty="0"/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240C0D5-51C5-4820-AB34-E16D404339B2}"/>
              </a:ext>
            </a:extLst>
          </p:cNvPr>
          <p:cNvSpPr/>
          <p:nvPr/>
        </p:nvSpPr>
        <p:spPr>
          <a:xfrm>
            <a:off x="9869327" y="3595407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A701416C-01EF-4102-89B3-73D5308BF43E}"/>
              </a:ext>
            </a:extLst>
          </p:cNvPr>
          <p:cNvSpPr txBox="1"/>
          <p:nvPr/>
        </p:nvSpPr>
        <p:spPr>
          <a:xfrm>
            <a:off x="51203" y="3099106"/>
            <a:ext cx="29344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More than 90% of companies in five industries- Energy, High tech, Telecom, Retail, and Automotive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89728CB8-974E-4196-8D1D-89BBEFF54DC9}"/>
              </a:ext>
            </a:extLst>
          </p:cNvPr>
          <p:cNvSpPr txBox="1"/>
          <p:nvPr/>
        </p:nvSpPr>
        <p:spPr>
          <a:xfrm>
            <a:off x="3132520" y="4412922"/>
            <a:ext cx="2980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E9524"/>
                </a:solidFill>
                <a:latin typeface="Tw Cen MT" panose="020B0602020104020603" pitchFamily="34" charset="0"/>
              </a:rPr>
              <a:t>Beyond the IT functions, AI is most often used in customer service, sales, marketing, and finance</a:t>
            </a:r>
            <a:endParaRPr lang="en-US" sz="2000" b="1" dirty="0">
              <a:solidFill>
                <a:srgbClr val="EE9524"/>
              </a:solidFill>
              <a:latin typeface="Tw Cen MT" panose="020B06020201040206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267F5442-F4B4-4585-AA2E-C0438857AE3B}"/>
              </a:ext>
            </a:extLst>
          </p:cNvPr>
          <p:cNvSpPr txBox="1"/>
          <p:nvPr/>
        </p:nvSpPr>
        <p:spPr>
          <a:xfrm>
            <a:off x="5796802" y="3213827"/>
            <a:ext cx="29788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85723"/>
                </a:solidFill>
                <a:latin typeface="Tw Cen MT" panose="020B0602020104020603" pitchFamily="34" charset="0"/>
              </a:rPr>
              <a:t>The most important goal for AI initiatives across industries is improving product and service quality</a:t>
            </a:r>
            <a:endParaRPr lang="en-US" sz="2000" b="1" dirty="0">
              <a:solidFill>
                <a:srgbClr val="385723"/>
              </a:solidFill>
              <a:latin typeface="Tw Cen MT" panose="020B06020201040206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BE5F379D-720A-4873-BF25-F62D2ED92709}"/>
              </a:ext>
            </a:extLst>
          </p:cNvPr>
          <p:cNvSpPr txBox="1"/>
          <p:nvPr/>
        </p:nvSpPr>
        <p:spPr>
          <a:xfrm>
            <a:off x="8967381" y="4448821"/>
            <a:ext cx="29808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  <a:latin typeface="Tw Cen MT" panose="020B0602020104020603" pitchFamily="34" charset="0"/>
              </a:rPr>
              <a:t>AI’s greatest impact varies by industry, reflecting the technology’s wide applicability and immense potential</a:t>
            </a:r>
            <a:endParaRPr lang="en-US" sz="2000" b="1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7707" y="839698"/>
            <a:ext cx="110484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8</a:t>
            </a:r>
            <a:endParaRPr lang="en-US" sz="9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4701" y="1402050"/>
            <a:ext cx="370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Findings</a:t>
            </a:r>
            <a:endParaRPr lang="en-IN" sz="48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4" name="Elbow Connector 43"/>
          <p:cNvCxnSpPr/>
          <p:nvPr/>
        </p:nvCxnSpPr>
        <p:spPr>
          <a:xfrm rot="10800000" flipH="1" flipV="1">
            <a:off x="537053" y="1265345"/>
            <a:ext cx="4290864" cy="943181"/>
          </a:xfrm>
          <a:prstGeom prst="bentConnector3">
            <a:avLst>
              <a:gd name="adj1" fmla="val -532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Flowchart: Connector 44"/>
          <p:cNvSpPr/>
          <p:nvPr/>
        </p:nvSpPr>
        <p:spPr>
          <a:xfrm>
            <a:off x="4812616" y="2137329"/>
            <a:ext cx="135198" cy="12659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7064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5" grpId="0" animBg="1"/>
      <p:bldP spid="1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E0A7819E-8CA9-4CED-8726-3FD8CD8AF062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-19781" y="3638298"/>
            <a:ext cx="1983790" cy="696590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98A70E92-F264-47A6-8EB5-E1F743416AC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449139" y="3652224"/>
            <a:ext cx="2002392" cy="818322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1FB1D66C-A675-4E89-AF22-1BE0E407A08D}"/>
              </a:ext>
            </a:extLst>
          </p:cNvPr>
          <p:cNvCxnSpPr>
            <a:cxnSpLocks/>
          </p:cNvCxnSpPr>
          <p:nvPr/>
        </p:nvCxnSpPr>
        <p:spPr>
          <a:xfrm flipV="1">
            <a:off x="4665022" y="3506773"/>
            <a:ext cx="2398436" cy="97438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DEAAD18D-A529-426E-944F-052FEF1F7315}"/>
              </a:ext>
            </a:extLst>
          </p:cNvPr>
          <p:cNvCxnSpPr>
            <a:cxnSpLocks/>
          </p:cNvCxnSpPr>
          <p:nvPr/>
        </p:nvCxnSpPr>
        <p:spPr>
          <a:xfrm flipH="1" flipV="1">
            <a:off x="6960870" y="3264262"/>
            <a:ext cx="2413393" cy="120628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F6D1B375-3CBB-4F31-BF6F-2530FCADC84D}"/>
              </a:ext>
            </a:extLst>
          </p:cNvPr>
          <p:cNvCxnSpPr>
            <a:cxnSpLocks/>
          </p:cNvCxnSpPr>
          <p:nvPr/>
        </p:nvCxnSpPr>
        <p:spPr>
          <a:xfrm flipH="1">
            <a:off x="10621260" y="3165531"/>
            <a:ext cx="1570741" cy="1250213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="" xmlns:a16="http://schemas.microsoft.com/office/drawing/2014/main" id="{555FC8F4-43EE-43E4-BBBC-49434B3A520A}"/>
              </a:ext>
            </a:extLst>
          </p:cNvPr>
          <p:cNvSpPr/>
          <p:nvPr/>
        </p:nvSpPr>
        <p:spPr>
          <a:xfrm>
            <a:off x="9050589" y="3577914"/>
            <a:ext cx="1793540" cy="1793540"/>
          </a:xfrm>
          <a:prstGeom prst="ellipse">
            <a:avLst/>
          </a:prstGeom>
          <a:solidFill>
            <a:srgbClr val="EF3078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C20B305-6275-48E1-8946-A32347CB376F}"/>
              </a:ext>
            </a:extLst>
          </p:cNvPr>
          <p:cNvSpPr txBox="1"/>
          <p:nvPr/>
        </p:nvSpPr>
        <p:spPr>
          <a:xfrm>
            <a:off x="8990960" y="3692469"/>
            <a:ext cx="1912798" cy="1446550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E3E3E3"/>
                </a:solidFill>
                <a:latin typeface="Tw Cen MT" panose="020B0602020104020603" pitchFamily="34" charset="0"/>
              </a:rPr>
              <a:t>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BE4AD99A-076B-4B78-BBFD-38BC498DCCBC}"/>
              </a:ext>
            </a:extLst>
          </p:cNvPr>
          <p:cNvSpPr/>
          <p:nvPr/>
        </p:nvSpPr>
        <p:spPr>
          <a:xfrm>
            <a:off x="1861421" y="3344058"/>
            <a:ext cx="588480" cy="588480"/>
          </a:xfrm>
          <a:prstGeom prst="ellipse">
            <a:avLst/>
          </a:prstGeom>
          <a:solidFill>
            <a:srgbClr val="03A1A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A6BC045-9DFF-42FD-8C36-FC34502A7320}"/>
              </a:ext>
            </a:extLst>
          </p:cNvPr>
          <p:cNvSpPr txBox="1"/>
          <p:nvPr/>
        </p:nvSpPr>
        <p:spPr>
          <a:xfrm>
            <a:off x="1964009" y="3315132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D32467DC-68B2-4A06-97DB-38EF79A869C1}"/>
              </a:ext>
            </a:extLst>
          </p:cNvPr>
          <p:cNvSpPr/>
          <p:nvPr/>
        </p:nvSpPr>
        <p:spPr>
          <a:xfrm>
            <a:off x="4348943" y="4176306"/>
            <a:ext cx="588480" cy="588480"/>
          </a:xfrm>
          <a:prstGeom prst="ellipse">
            <a:avLst/>
          </a:prstGeom>
          <a:solidFill>
            <a:srgbClr val="EE9524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9EAAEBB-9149-4D8C-85F9-C700A4FAC1A9}"/>
              </a:ext>
            </a:extLst>
          </p:cNvPr>
          <p:cNvSpPr txBox="1"/>
          <p:nvPr/>
        </p:nvSpPr>
        <p:spPr>
          <a:xfrm>
            <a:off x="4451531" y="4147380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C240C0D5-51C5-4820-AB34-E16D404339B2}"/>
              </a:ext>
            </a:extLst>
          </p:cNvPr>
          <p:cNvSpPr/>
          <p:nvPr/>
        </p:nvSpPr>
        <p:spPr>
          <a:xfrm>
            <a:off x="6858281" y="3212534"/>
            <a:ext cx="588480" cy="588480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762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4BDCDBB-2F71-487A-93F9-6F048B528A22}"/>
              </a:ext>
            </a:extLst>
          </p:cNvPr>
          <p:cNvSpPr txBox="1"/>
          <p:nvPr/>
        </p:nvSpPr>
        <p:spPr>
          <a:xfrm>
            <a:off x="6960869" y="3183608"/>
            <a:ext cx="383303" cy="646331"/>
          </a:xfrm>
          <a:prstGeom prst="rect">
            <a:avLst/>
          </a:prstGeom>
          <a:noFill/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3E3E3"/>
                </a:solidFill>
                <a:latin typeface="Tw Cen MT" panose="020B0602020104020603" pitchFamily="34" charset="0"/>
              </a:rPr>
              <a:t>7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A701416C-01EF-4102-89B3-73D5308BF43E}"/>
              </a:ext>
            </a:extLst>
          </p:cNvPr>
          <p:cNvSpPr txBox="1"/>
          <p:nvPr/>
        </p:nvSpPr>
        <p:spPr>
          <a:xfrm>
            <a:off x="8553929" y="1940823"/>
            <a:ext cx="247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No.1 success factor is building AI systems that cant be hacked</a:t>
            </a:r>
            <a:endParaRPr lang="en-US" sz="2000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9049F1B1-6182-47AB-BECE-2A542878E26D}"/>
              </a:ext>
            </a:extLst>
          </p:cNvPr>
          <p:cNvSpPr txBox="1"/>
          <p:nvPr/>
        </p:nvSpPr>
        <p:spPr>
          <a:xfrm>
            <a:off x="814777" y="4146997"/>
            <a:ext cx="2555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Insurance, Consumer Packaged Goods, and High Tech outspend other industries</a:t>
            </a:r>
            <a:endParaRPr lang="en-US" sz="2000" b="1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89728CB8-974E-4196-8D1D-89BBEFF54DC9}"/>
              </a:ext>
            </a:extLst>
          </p:cNvPr>
          <p:cNvSpPr txBox="1"/>
          <p:nvPr/>
        </p:nvSpPr>
        <p:spPr>
          <a:xfrm>
            <a:off x="3192874" y="2670526"/>
            <a:ext cx="2850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EE9524"/>
                </a:solidFill>
                <a:latin typeface="Tw Cen MT" panose="020B0602020104020603" pitchFamily="34" charset="0"/>
              </a:rPr>
              <a:t>Telecom companies generated the most value from AI in2019 in terms of cost reduction</a:t>
            </a:r>
            <a:endParaRPr lang="en-US" sz="2000" b="1" dirty="0">
              <a:solidFill>
                <a:srgbClr val="EE9524"/>
              </a:solidFill>
              <a:latin typeface="Tw Cen MT" panose="020B06020201040206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BE5F379D-720A-4873-BF25-F62D2ED92709}"/>
              </a:ext>
            </a:extLst>
          </p:cNvPr>
          <p:cNvSpPr txBox="1"/>
          <p:nvPr/>
        </p:nvSpPr>
        <p:spPr>
          <a:xfrm>
            <a:off x="5977841" y="4193244"/>
            <a:ext cx="23592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  <a:latin typeface="Tw Cen MT" panose="020B0602020104020603" pitchFamily="34" charset="0"/>
              </a:rPr>
              <a:t>Industrial Manufacturing, High Tech, and Travel, Transportation, and Hospitality</a:t>
            </a:r>
            <a:endParaRPr lang="en-US" sz="2000" b="1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1905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3" grpId="0" animBg="1"/>
      <p:bldP spid="14" grpId="0"/>
      <p:bldP spid="15" grpId="0" animBg="1"/>
      <p:bldP spid="16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7610" y="372821"/>
            <a:ext cx="704621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/>
                <a:solidFill>
                  <a:schemeClr val="accent3"/>
                </a:solidFill>
                <a:effectLst/>
              </a:rPr>
              <a:t>10. AI IN ARTIFICIAL CREATIVITY</a:t>
            </a:r>
            <a:endParaRPr lang="en-IN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67075" y="1614638"/>
            <a:ext cx="43243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MuseNet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 smtClean="0"/>
          </a:p>
          <a:p>
            <a:pPr algn="ctr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MuseNet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, a deep neural network that can generate 4- minute musical compositions with 10 different instruments.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0935" y="4396857"/>
            <a:ext cx="304459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Wordsmith</a:t>
            </a:r>
          </a:p>
          <a:p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Wordsmith is an AI- powered tool that produces written analytics by transforming the given data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48600" y="231302"/>
            <a:ext cx="4085968" cy="6626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4760" y="1392581"/>
            <a:ext cx="2255140" cy="2266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2059" y="4215287"/>
            <a:ext cx="3899366" cy="2209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29701545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2030" y="2931614"/>
            <a:ext cx="44305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 </a:t>
            </a:r>
          </a:p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Facial features, Machine Learning &amp; Deep Learning to detect facial features and tag your friends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3523" y="128885"/>
            <a:ext cx="6638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9. AI IN SOCIAL MEDIA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7" name="vlc-record-2019-10-22-22h38m54s-vlc-record-2019-10-22-22h12m12s-y2mate.com - top_10_applications_of_artificial_intelligence_artificial_intelligence_applications_edureka_Y46zXHvUB1s_1080p.mp4-.mp4-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 cstate="print"/>
          <a:srcRect l="29502" t="26734" r="27115" b="17016"/>
          <a:stretch/>
        </p:blipFill>
        <p:spPr>
          <a:xfrm>
            <a:off x="4877376" y="1195683"/>
            <a:ext cx="2314575" cy="1735931"/>
          </a:xfrm>
          <a:prstGeom prst="rect">
            <a:avLst/>
          </a:prstGeom>
        </p:spPr>
      </p:pic>
      <p:pic>
        <p:nvPicPr>
          <p:cNvPr id="8" name="vlc-record-2019-10-22-22h12m32s-y2mate.com - top_10_applications_of_artificial_intelligence_artificial_intelligence_applications_edureka_Y46zXHvUB1s_1080p.mp4-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 rotWithShape="1">
          <a:blip r:embed="rId6" cstate="print"/>
          <a:srcRect l="8046" t="16666" r="40860" b="21389"/>
          <a:stretch/>
        </p:blipFill>
        <p:spPr>
          <a:xfrm>
            <a:off x="1346585" y="4296010"/>
            <a:ext cx="3099182" cy="21135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/>
          <p:cNvSpPr/>
          <p:nvPr/>
        </p:nvSpPr>
        <p:spPr>
          <a:xfrm>
            <a:off x="5922145" y="3800786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Twitter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witter’s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is using AI to identify hate speech and terroristic language in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tweets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The company discovered and banned 300000 terrorist- linked accounts, 95% of which were found by non-human , artificial intelligent machines.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90808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44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99170" y="1400528"/>
            <a:ext cx="2881630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Google </a:t>
            </a:r>
            <a:r>
              <a:rPr lang="en-US" sz="2800" dirty="0"/>
              <a:t>Assistant</a:t>
            </a:r>
          </a:p>
        </p:txBody>
      </p:sp>
      <p:pic>
        <p:nvPicPr>
          <p:cNvPr id="3" name="vlc-record-2019-10-22-22h13m34s-y2mate.com - top_10_applications_of_artificial_intelligence_artificial_intelligence_applications_edureka_Y46zXHvUB1s_1080p.mp4-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l="40391" t="26389" r="8359" b="11111"/>
          <a:stretch/>
        </p:blipFill>
        <p:spPr>
          <a:xfrm>
            <a:off x="1087096" y="3784391"/>
            <a:ext cx="4837453" cy="25845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95566" y="271671"/>
            <a:ext cx="5457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8. AI IN CHATBOTS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2373" y="1662138"/>
            <a:ext cx="2280817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sz="2800" dirty="0"/>
              <a:t>Amazon A</a:t>
            </a:r>
            <a:r>
              <a:rPr lang="en-US" sz="2800" dirty="0" smtClean="0"/>
              <a:t>lexa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17168" y="3789452"/>
            <a:ext cx="5048112" cy="25961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7228" y="2398985"/>
            <a:ext cx="4947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The Amazon Echo is a device that uses speech recognition and NLP to perform an ever- growing range of tasks on command</a:t>
            </a:r>
            <a:endParaRPr lang="en-IN" sz="2000" dirty="0">
              <a:solidFill>
                <a:srgbClr val="2F528F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3808" y="2208538"/>
            <a:ext cx="547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Google Assistant is designed to have conversations with you in order to complete tasks. It uses AI to process natural language and perform tasks like book appointments and make calls. </a:t>
            </a:r>
            <a:endParaRPr lang="en-IN" sz="2000" dirty="0">
              <a:solidFill>
                <a:srgbClr val="2F528F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73384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92259" y="4375561"/>
            <a:ext cx="5547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Tesla</a:t>
            </a:r>
          </a:p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Tesla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will have fully self-driving cars ready by the end of the year and a “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robo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taxi” version – one that can ferry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pasengers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without anyone behind the wheel ready for the streets next year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39704" y="203815"/>
            <a:ext cx="9712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7. AI IN AUTONOMOUS VEHICLES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94560" y="1588313"/>
            <a:ext cx="48768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Waymo</a:t>
            </a:r>
            <a:endParaRPr lang="en-US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Waymos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AI software crunches data from the vehicles’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lidar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to produce control signals that operate the driverless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vehicle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71360" y="1579306"/>
            <a:ext cx="3410060" cy="2603338"/>
          </a:xfrm>
          <a:prstGeom prst="rect">
            <a:avLst/>
          </a:prstGeom>
        </p:spPr>
      </p:pic>
      <p:pic>
        <p:nvPicPr>
          <p:cNvPr id="6" name="vlc-record-2019-10-22-22h14m30s-y2mate.com - top_10_applications_of_artificial_intelligence_artificial_intelligence_applications_edureka_Y46zXHvUB1s_1080p.mp4-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 rotWithShape="1">
          <a:blip r:embed="rId5"/>
          <a:srcRect l="42500" t="15407" r="6166" b="34519"/>
          <a:stretch/>
        </p:blipFill>
        <p:spPr>
          <a:xfrm>
            <a:off x="217059" y="3342143"/>
            <a:ext cx="4775200" cy="310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926693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2404" y="152230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The </a:t>
            </a:r>
            <a:r>
              <a:rPr lang="en-US" sz="2400" dirty="0">
                <a:solidFill>
                  <a:srgbClr val="6512AA"/>
                </a:solidFill>
                <a:latin typeface="Tw Cen MT" panose="020B0602020104020603" pitchFamily="34" charset="0"/>
              </a:rPr>
              <a:t>known </a:t>
            </a:r>
            <a:r>
              <a:rPr lang="en-US" sz="24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AI </a:t>
            </a:r>
            <a:r>
              <a:rPr lang="en-US" sz="2400" dirty="0">
                <a:solidFill>
                  <a:srgbClr val="6512AA"/>
                </a:solidFill>
                <a:latin typeface="Tw Cen MT" panose="020B0602020104020603" pitchFamily="34" charset="0"/>
              </a:rPr>
              <a:t>AEGIS is on the red planet onboard NASA’s current rovers. It is developed to handle autonomous targeting of cameras and choose what to investigate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1589527" y="261081"/>
            <a:ext cx="84052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6. </a:t>
            </a:r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AI IN SPACE EXPLORATION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58661" y="433391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Astronomers Used I To Sift Through Years Of Data Obtained By The Kepler Telescope To Identify A Distant Eight Planet Solar System</a:t>
            </a:r>
            <a:endParaRPr lang="en-US" sz="2400" dirty="0">
              <a:solidFill>
                <a:srgbClr val="6512AA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71464" y="1378856"/>
            <a:ext cx="4097834" cy="2317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9595" y="3586279"/>
            <a:ext cx="4960113" cy="26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24568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63753" y="1891620"/>
            <a:ext cx="1739154" cy="70788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000" dirty="0" smtClean="0"/>
              <a:t>F.E.A.R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2984606" y="372052"/>
            <a:ext cx="4985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5. </a:t>
            </a:r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AI IN GAMING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5400" y="3272292"/>
            <a:ext cx="5525763" cy="2887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1871" y="3248099"/>
            <a:ext cx="5862918" cy="29355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09345" y="1900551"/>
            <a:ext cx="1622560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dirty="0" err="1"/>
              <a:t>AlphaGo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0247355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905115" y="493076"/>
            <a:ext cx="93230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4. AI IN BANKING AND FINANCE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71376" y="2041787"/>
            <a:ext cx="2930298" cy="900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0956" y="1416406"/>
            <a:ext cx="3409874" cy="25180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88601" y="3934472"/>
            <a:ext cx="4827900" cy="26506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1604" y="4162448"/>
            <a:ext cx="2208432" cy="25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35868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0473" y="1637710"/>
            <a:ext cx="1612478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 err="1" smtClean="0"/>
              <a:t>Pantix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2650464" y="575117"/>
            <a:ext cx="64477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3. AI IN AGRICULTURE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9386" y="2628021"/>
            <a:ext cx="5564864" cy="37915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9770" y="2628021"/>
            <a:ext cx="5395276" cy="38250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668814" y="1637710"/>
            <a:ext cx="1780424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dirty="0"/>
              <a:t>Blue river</a:t>
            </a:r>
          </a:p>
        </p:txBody>
      </p:sp>
    </p:spTree>
    <p:extLst>
      <p:ext uri="{BB962C8B-B14F-4D97-AF65-F5344CB8AC3E}">
        <p14:creationId xmlns:p14="http://schemas.microsoft.com/office/powerpoint/2010/main" xmlns="" val="40721394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C O N C E P 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5BF5B7B4-845C-44D3-BFB2-349033654D72}"/>
              </a:ext>
            </a:extLst>
          </p:cNvPr>
          <p:cNvGrpSpPr/>
          <p:nvPr/>
        </p:nvGrpSpPr>
        <p:grpSpPr>
          <a:xfrm>
            <a:off x="4253833" y="2037467"/>
            <a:ext cx="3578202" cy="3578202"/>
            <a:chOff x="4253833" y="2037467"/>
            <a:chExt cx="3578202" cy="3578202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4FD16315-FEAF-46FC-9675-CB642BB1A557}"/>
                </a:ext>
              </a:extLst>
            </p:cNvPr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131D742C-D4A8-4DCA-8C7C-29720BB3ABB7}"/>
                </a:ext>
              </a:extLst>
            </p:cNvPr>
            <p:cNvGrpSpPr/>
            <p:nvPr/>
          </p:nvGrpSpPr>
          <p:grpSpPr>
            <a:xfrm>
              <a:off x="4666379" y="2376234"/>
              <a:ext cx="2779614" cy="2333099"/>
              <a:chOff x="4719387" y="2535258"/>
              <a:chExt cx="2779614" cy="2333099"/>
            </a:xfrm>
          </p:grpSpPr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332E8BCD-C04C-4D02-BF30-D147FB439819}"/>
                  </a:ext>
                </a:extLst>
              </p:cNvPr>
              <p:cNvSpPr txBox="1"/>
              <p:nvPr/>
            </p:nvSpPr>
            <p:spPr>
              <a:xfrm>
                <a:off x="4742549" y="2535258"/>
                <a:ext cx="27564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AI</a:t>
                </a:r>
                <a:endParaRPr lang="en-US" sz="115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852039DE-9574-4646-B9B7-80C5A08E5B31}"/>
                  </a:ext>
                </a:extLst>
              </p:cNvPr>
              <p:cNvSpPr txBox="1"/>
              <p:nvPr/>
            </p:nvSpPr>
            <p:spPr>
              <a:xfrm>
                <a:off x="4719387" y="4073864"/>
                <a:ext cx="27796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INTRODUCTION</a:t>
                </a:r>
                <a:endPara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D43FF143-C59B-4B35-8118-BA624EED669B}"/>
                  </a:ext>
                </a:extLst>
              </p:cNvPr>
              <p:cNvSpPr txBox="1"/>
              <p:nvPr/>
            </p:nvSpPr>
            <p:spPr>
              <a:xfrm>
                <a:off x="4819585" y="4499025"/>
                <a:ext cx="2552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What is AI?</a:t>
                </a:r>
                <a:endParaRPr lang="en-US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1733971" y="1629656"/>
            <a:ext cx="2133820" cy="2133820"/>
            <a:chOff x="1733971" y="162965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33971" y="162965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E913B4F1-0711-4F3D-94C3-109C7FECF599}"/>
                </a:ext>
              </a:extLst>
            </p:cNvPr>
            <p:cNvGrpSpPr/>
            <p:nvPr/>
          </p:nvGrpSpPr>
          <p:grpSpPr>
            <a:xfrm>
              <a:off x="1829182" y="1941073"/>
              <a:ext cx="1943398" cy="1438225"/>
              <a:chOff x="1882190" y="2100097"/>
              <a:chExt cx="1943398" cy="1438225"/>
            </a:xfrm>
          </p:grpSpPr>
          <p:sp>
            <p:nvSpPr>
              <p:cNvPr id="30" name="TextBox 29">
                <a:extLst>
                  <a:ext uri="{FF2B5EF4-FFF2-40B4-BE49-F238E27FC236}">
                    <a16:creationId xmlns="" xmlns:a16="http://schemas.microsoft.com/office/drawing/2014/main" id="{924A6141-42CC-4107-99BF-4373E4A590AF}"/>
                  </a:ext>
                </a:extLst>
              </p:cNvPr>
              <p:cNvSpPr txBox="1"/>
              <p:nvPr/>
            </p:nvSpPr>
            <p:spPr>
              <a:xfrm>
                <a:off x="1882190" y="2100097"/>
                <a:ext cx="194339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History</a:t>
                </a:r>
                <a:endParaRPr lang="en-US" sz="44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80B7DE05-4BB1-4A50-9B3B-031628755D68}"/>
                  </a:ext>
                </a:extLst>
              </p:cNvPr>
              <p:cNvSpPr txBox="1"/>
              <p:nvPr/>
            </p:nvSpPr>
            <p:spPr>
              <a:xfrm>
                <a:off x="1882190" y="2891991"/>
                <a:ext cx="1943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 Historical Evolution of AI </a:t>
                </a: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1733971" y="4238282"/>
            <a:ext cx="2133820" cy="2133820"/>
            <a:chOff x="1733971" y="4238282"/>
            <a:chExt cx="2133820" cy="2133820"/>
          </a:xfrm>
        </p:grpSpPr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23828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="" xmlns:a16="http://schemas.microsoft.com/office/drawing/2014/main" id="{86506E16-4976-491D-872E-469294527B01}"/>
                </a:ext>
              </a:extLst>
            </p:cNvPr>
            <p:cNvGrpSpPr/>
            <p:nvPr/>
          </p:nvGrpSpPr>
          <p:grpSpPr>
            <a:xfrm>
              <a:off x="1829182" y="4668587"/>
              <a:ext cx="1943398" cy="1279581"/>
              <a:chOff x="1882190" y="2218985"/>
              <a:chExt cx="1943398" cy="1279581"/>
            </a:xfrm>
          </p:grpSpPr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479A66B0-42FC-4535-9518-E6319730B5CC}"/>
                  </a:ext>
                </a:extLst>
              </p:cNvPr>
              <p:cNvSpPr txBox="1"/>
              <p:nvPr/>
            </p:nvSpPr>
            <p:spPr>
              <a:xfrm>
                <a:off x="2007406" y="2218985"/>
                <a:ext cx="17593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Business</a:t>
                </a:r>
                <a:endParaRPr lang="en-US" sz="32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="" xmlns:a16="http://schemas.microsoft.com/office/drawing/2014/main" id="{A0C8D843-8BF8-4452-8990-422F6F5FDBC8}"/>
                  </a:ext>
                </a:extLst>
              </p:cNvPr>
              <p:cNvSpPr txBox="1"/>
              <p:nvPr/>
            </p:nvSpPr>
            <p:spPr>
              <a:xfrm>
                <a:off x="1882190" y="2852235"/>
                <a:ext cx="1943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Business Benefits and Risks 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2D88FA7E-2272-481F-A031-9A85AD5D1682}"/>
              </a:ext>
            </a:extLst>
          </p:cNvPr>
          <p:cNvGrpSpPr/>
          <p:nvPr/>
        </p:nvGrpSpPr>
        <p:grpSpPr>
          <a:xfrm>
            <a:off x="69823" y="3320011"/>
            <a:ext cx="1943398" cy="1361736"/>
            <a:chOff x="69823" y="3320011"/>
            <a:chExt cx="1943398" cy="1361736"/>
          </a:xfrm>
        </p:grpSpPr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FB6491C5-3F58-4875-9A18-45DAF1B057B3}"/>
                </a:ext>
              </a:extLst>
            </p:cNvPr>
            <p:cNvSpPr/>
            <p:nvPr/>
          </p:nvSpPr>
          <p:spPr>
            <a:xfrm>
              <a:off x="372235" y="3320011"/>
              <a:ext cx="1361736" cy="136173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7709BF56-06D6-4CBB-99CD-B21DA139461F}"/>
                </a:ext>
              </a:extLst>
            </p:cNvPr>
            <p:cNvGrpSpPr/>
            <p:nvPr/>
          </p:nvGrpSpPr>
          <p:grpSpPr>
            <a:xfrm>
              <a:off x="69823" y="3538756"/>
              <a:ext cx="1943398" cy="1064241"/>
              <a:chOff x="1870609" y="2393467"/>
              <a:chExt cx="1943398" cy="1064241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9A1AC8D0-5485-4139-9B1F-F55366CE68D6}"/>
                  </a:ext>
                </a:extLst>
              </p:cNvPr>
              <p:cNvSpPr txBox="1"/>
              <p:nvPr/>
            </p:nvSpPr>
            <p:spPr>
              <a:xfrm>
                <a:off x="1870609" y="2393467"/>
                <a:ext cx="19433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Global companies</a:t>
                </a:r>
                <a:endPara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D2F97D46-4CA3-4B09-9BF6-6CEEE7C7B2A2}"/>
                  </a:ext>
                </a:extLst>
              </p:cNvPr>
              <p:cNvSpPr txBox="1"/>
              <p:nvPr/>
            </p:nvSpPr>
            <p:spPr>
              <a:xfrm>
                <a:off x="2196183" y="2996043"/>
                <a:ext cx="1361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Role of AI in </a:t>
                </a:r>
                <a:r>
                  <a:rPr lang="en-US" sz="12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Business</a:t>
                </a:r>
                <a:endParaRPr lang="en-US" sz="12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E23A45-0798-4770-821D-672E4AE16918}"/>
              </a:ext>
            </a:extLst>
          </p:cNvPr>
          <p:cNvSpPr txBox="1"/>
          <p:nvPr/>
        </p:nvSpPr>
        <p:spPr>
          <a:xfrm>
            <a:off x="8960394" y="1055219"/>
            <a:ext cx="2603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AI-adoption-across-four-regions-of-the-world</a:t>
            </a:r>
            <a:endParaRPr lang="en-US" sz="2400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CFCE95A-F863-4CD1-8199-35E399BCEE43}"/>
              </a:ext>
            </a:extLst>
          </p:cNvPr>
          <p:cNvSpPr txBox="1"/>
          <p:nvPr/>
        </p:nvSpPr>
        <p:spPr>
          <a:xfrm>
            <a:off x="9543572" y="2485121"/>
            <a:ext cx="2210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512AA"/>
                </a:solidFill>
                <a:latin typeface="Tw Cen MT" panose="020B0602020104020603" pitchFamily="34" charset="0"/>
              </a:rPr>
              <a:t>13 Facts on How 13 Industries Use </a:t>
            </a:r>
            <a:r>
              <a:rPr lang="en-US" sz="24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AI</a:t>
            </a:r>
            <a:endParaRPr lang="en-US" sz="2400" dirty="0">
              <a:solidFill>
                <a:srgbClr val="6512AA"/>
              </a:solidFill>
              <a:latin typeface="Tw Cen MT" panose="020B06020201040206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D66A8CA-19F4-4F4A-935B-4004FECE0B0A}"/>
              </a:ext>
            </a:extLst>
          </p:cNvPr>
          <p:cNvSpPr txBox="1"/>
          <p:nvPr/>
        </p:nvSpPr>
        <p:spPr>
          <a:xfrm>
            <a:off x="9576230" y="4124304"/>
            <a:ext cx="2177620" cy="83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Tw Cen MT" panose="020B0602020104020603" pitchFamily="34" charset="0"/>
              </a:rPr>
              <a:t>Companies </a:t>
            </a:r>
            <a:r>
              <a:rPr lang="en-US" sz="2400" dirty="0">
                <a:solidFill>
                  <a:schemeClr val="accent2"/>
                </a:solidFill>
                <a:latin typeface="Tw Cen MT" panose="020B0602020104020603" pitchFamily="34" charset="0"/>
              </a:rPr>
              <a:t>are Adopting </a:t>
            </a:r>
            <a:r>
              <a:rPr lang="en-US" sz="2400" dirty="0" smtClean="0">
                <a:solidFill>
                  <a:schemeClr val="accent2"/>
                </a:solidFill>
                <a:latin typeface="Tw Cen MT" panose="020B0602020104020603" pitchFamily="34" charset="0"/>
              </a:rPr>
              <a:t>AI</a:t>
            </a:r>
            <a:endParaRPr lang="en-US" sz="2400" b="1" dirty="0">
              <a:solidFill>
                <a:schemeClr val="accent2"/>
              </a:solidFill>
              <a:latin typeface="Tw Cen MT" panose="020B0602020104020603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6595DA0A-9880-41FE-87E3-CE92DD62B349}"/>
              </a:ext>
            </a:extLst>
          </p:cNvPr>
          <p:cNvGrpSpPr/>
          <p:nvPr/>
        </p:nvGrpSpPr>
        <p:grpSpPr>
          <a:xfrm>
            <a:off x="8303690" y="2498860"/>
            <a:ext cx="1146212" cy="1146212"/>
            <a:chOff x="8520429" y="3253462"/>
            <a:chExt cx="1146212" cy="1146212"/>
          </a:xfrm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757F1890-8D64-4551-B6C7-EB88B15E44A5}"/>
                </a:ext>
              </a:extLst>
            </p:cNvPr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8B95D9A5-F343-4818-8DF5-72BB89ED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743653" y="3476686"/>
              <a:ext cx="699764" cy="69976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368B01E-5C6A-4FF7-9953-F6587846580A}"/>
              </a:ext>
            </a:extLst>
          </p:cNvPr>
          <p:cNvGrpSpPr/>
          <p:nvPr/>
        </p:nvGrpSpPr>
        <p:grpSpPr>
          <a:xfrm>
            <a:off x="7644971" y="1179581"/>
            <a:ext cx="1146212" cy="1146212"/>
            <a:chOff x="7932233" y="1520592"/>
            <a:chExt cx="1146212" cy="1146212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556B1A4B-E1A2-41A8-81E6-13F865C9FEAE}"/>
                </a:ext>
              </a:extLst>
            </p:cNvPr>
            <p:cNvSpPr/>
            <p:nvPr/>
          </p:nvSpPr>
          <p:spPr>
            <a:xfrm>
              <a:off x="7932233" y="1520592"/>
              <a:ext cx="1146212" cy="11462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73193DF5-8DA6-4C56-812C-AA549915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119711" y="1664946"/>
              <a:ext cx="771256" cy="77125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796C400D-FFFF-40A8-AEE6-E48A7481F5E8}"/>
              </a:ext>
            </a:extLst>
          </p:cNvPr>
          <p:cNvGrpSpPr/>
          <p:nvPr/>
        </p:nvGrpSpPr>
        <p:grpSpPr>
          <a:xfrm>
            <a:off x="8303690" y="4028755"/>
            <a:ext cx="1146212" cy="1146212"/>
            <a:chOff x="7932233" y="4986332"/>
            <a:chExt cx="1146212" cy="1146212"/>
          </a:xfrm>
        </p:grpSpPr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82A495FC-D38D-410F-A2B3-A43850304062}"/>
                </a:ext>
              </a:extLst>
            </p:cNvPr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="" xmlns:a16="http://schemas.microsoft.com/office/drawing/2014/main" id="{F8392A11-74EE-4801-BBE5-B2F42D83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3D66A8CA-19F4-4F4A-935B-4004FECE0B0A}"/>
              </a:ext>
            </a:extLst>
          </p:cNvPr>
          <p:cNvSpPr txBox="1"/>
          <p:nvPr/>
        </p:nvSpPr>
        <p:spPr>
          <a:xfrm>
            <a:off x="8595340" y="5910437"/>
            <a:ext cx="196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latin typeface="Tw Cen MT" panose="020B0602020104020603" pitchFamily="34" charset="0"/>
              </a:rPr>
              <a:t>Applications</a:t>
            </a:r>
            <a:endParaRPr lang="en-US" sz="2400" b="1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796C400D-FFFF-40A8-AEE6-E48A7481F5E8}"/>
              </a:ext>
            </a:extLst>
          </p:cNvPr>
          <p:cNvGrpSpPr/>
          <p:nvPr/>
        </p:nvGrpSpPr>
        <p:grpSpPr>
          <a:xfrm>
            <a:off x="7541591" y="5429327"/>
            <a:ext cx="1146212" cy="1146212"/>
            <a:chOff x="7932233" y="4986332"/>
            <a:chExt cx="1146212" cy="114621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82A495FC-D38D-410F-A2B3-A43850304062}"/>
                </a:ext>
              </a:extLst>
            </p:cNvPr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651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="" xmlns:a16="http://schemas.microsoft.com/office/drawing/2014/main" id="{F8392A11-74EE-4801-BBE5-B2F42D83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F8392A11-74EE-4801-BBE5-B2F42D833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807586" y="5649272"/>
            <a:ext cx="678567" cy="6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808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8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31872" y="4866147"/>
            <a:ext cx="4010585" cy="16242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19397" y="170530"/>
            <a:ext cx="6162393" cy="923330"/>
          </a:xfrm>
          <a:prstGeom prst="rect">
            <a:avLst/>
          </a:prstGeom>
          <a:gradFill flip="none" rotWithShape="1">
            <a:gsLst>
              <a:gs pos="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  <a:lin ang="16200000" scaled="1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3"/>
                </a:solidFill>
              </a:rPr>
              <a:t>2. AI IN HEALTHCARE</a:t>
            </a:r>
            <a:endParaRPr lang="en-IN" sz="5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1977" y="3267428"/>
            <a:ext cx="301562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IBM Watson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8907040" y="3913759"/>
            <a:ext cx="1939955" cy="5847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3200" dirty="0"/>
              <a:t>DeepMind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7358" y="4347136"/>
            <a:ext cx="3106530" cy="20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901951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940" y="5179060"/>
            <a:ext cx="2727960" cy="101566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NETFLIX</a:t>
            </a:r>
          </a:p>
        </p:txBody>
      </p:sp>
      <p:sp>
        <p:nvSpPr>
          <p:cNvPr id="3" name="Rectangle 2"/>
          <p:cNvSpPr/>
          <p:nvPr/>
        </p:nvSpPr>
        <p:spPr>
          <a:xfrm>
            <a:off x="2702786" y="310495"/>
            <a:ext cx="5993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chemeClr val="accent3"/>
                </a:solidFill>
                <a:effectLst/>
              </a:rPr>
              <a:t>1. AI IN MARKETING</a:t>
            </a:r>
            <a:endParaRPr lang="en-IN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4" name="vlc-record-2019-10-23-15h48m52s-y2mate.com - top_10_applications_of_artificial_intelligence_artificial_intelligence_applications_edureka_Y46zXHvUB1s_1080p.mp4-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 l="6250" t="12222" r="40209" b="36852"/>
          <a:stretch/>
        </p:blipFill>
        <p:spPr>
          <a:xfrm>
            <a:off x="5086585" y="2424331"/>
            <a:ext cx="6527800" cy="3492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71249" y="2790944"/>
            <a:ext cx="243555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800" dirty="0"/>
              <a:t>Amazon</a:t>
            </a:r>
          </a:p>
        </p:txBody>
      </p:sp>
    </p:spTree>
    <p:extLst>
      <p:ext uri="{BB962C8B-B14F-4D97-AF65-F5344CB8AC3E}">
        <p14:creationId xmlns:p14="http://schemas.microsoft.com/office/powerpoint/2010/main" xmlns="" val="3861971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599687" y="2659559"/>
            <a:ext cx="8992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H A N K 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YOU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8468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1476" y="842972"/>
            <a:ext cx="747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rgbClr val="EF3078"/>
                </a:solidFill>
                <a:effectLst/>
              </a:rPr>
              <a:t>ARTIFICIAL INTELLIGENCE</a:t>
            </a:r>
            <a:endParaRPr lang="en-US" sz="5400" b="1" cap="none" spc="0" dirty="0">
              <a:ln/>
              <a:solidFill>
                <a:srgbClr val="EF3078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9246" y="3907315"/>
            <a:ext cx="4669477" cy="2863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18834" y="2267338"/>
            <a:ext cx="9337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dirty="0">
                <a:solidFill>
                  <a:srgbClr val="2F528F"/>
                </a:solidFill>
                <a:latin typeface="Tw Cen MT" panose="020B0602020104020603" pitchFamily="34" charset="0"/>
              </a:rPr>
              <a:t>C</a:t>
            </a:r>
            <a:r>
              <a:rPr lang="en-IN" sz="28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omputer </a:t>
            </a:r>
            <a:r>
              <a:rPr lang="en-IN" sz="2800" dirty="0">
                <a:solidFill>
                  <a:srgbClr val="2F528F"/>
                </a:solidFill>
                <a:latin typeface="Tw Cen MT" panose="020B0602020104020603" pitchFamily="34" charset="0"/>
              </a:rPr>
              <a:t>science the field of AI defines itself as the study of “intelligent agents</a:t>
            </a:r>
            <a:r>
              <a:rPr lang="en-IN" sz="28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”.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8834" y="409214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8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“Intelligent </a:t>
            </a:r>
            <a:r>
              <a:rPr lang="en-US" sz="2800" dirty="0">
                <a:solidFill>
                  <a:srgbClr val="2F528F"/>
                </a:solidFill>
                <a:latin typeface="Tw Cen MT" panose="020B0602020104020603" pitchFamily="34" charset="0"/>
              </a:rPr>
              <a:t>agents is a system that perceives its environment and takes actions that maximize its chances of success”</a:t>
            </a:r>
            <a:endParaRPr lang="en-IN" sz="2800" dirty="0">
              <a:solidFill>
                <a:srgbClr val="2F528F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4976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1730" y="3995650"/>
            <a:ext cx="43004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b="1" dirty="0" smtClean="0">
                <a:solidFill>
                  <a:srgbClr val="B707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Learn 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b="1" dirty="0" smtClean="0">
                <a:solidFill>
                  <a:srgbClr val="B707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Recognize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b="1" dirty="0" smtClean="0">
                <a:solidFill>
                  <a:srgbClr val="B707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Act</a:t>
            </a:r>
            <a:endParaRPr lang="en-IN" sz="4400" b="1" dirty="0">
              <a:solidFill>
                <a:srgbClr val="B707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1024" y="1059936"/>
            <a:ext cx="90719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3600" dirty="0">
                <a:solidFill>
                  <a:srgbClr val="2F528F"/>
                </a:solidFill>
              </a:rPr>
              <a:t>Generally, the term “AI” is used when a machine simulate functions that human’s associate with other human minds such as learning and problem solving. </a:t>
            </a:r>
          </a:p>
        </p:txBody>
      </p:sp>
    </p:spTree>
    <p:extLst>
      <p:ext uri="{BB962C8B-B14F-4D97-AF65-F5344CB8AC3E}">
        <p14:creationId xmlns:p14="http://schemas.microsoft.com/office/powerpoint/2010/main" xmlns="" val="282403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5235" y="1919317"/>
            <a:ext cx="74814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rgbClr val="6512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Cognitive technologies</a:t>
            </a:r>
          </a:p>
          <a:p>
            <a:endParaRPr lang="en-US" sz="2800" dirty="0" smtClean="0">
              <a:solidFill>
                <a:srgbClr val="6512A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err="1" smtClean="0">
                <a:solidFill>
                  <a:srgbClr val="6512AA"/>
                </a:solidFill>
                <a:latin typeface="Tw Cen MT" panose="020B0602020104020603" pitchFamily="34" charset="0"/>
              </a:rPr>
              <a:t>AlphaGo</a:t>
            </a:r>
            <a:r>
              <a:rPr lang="en-US" sz="28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 - IBM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6512AA"/>
                </a:solidFill>
                <a:latin typeface="Tw Cen MT" panose="020B0602020104020603" pitchFamily="34" charset="0"/>
              </a:rPr>
              <a:t>Robotic surgeon -  Isaac Asimov, </a:t>
            </a:r>
            <a:r>
              <a:rPr lang="en-US" sz="28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Dr</a:t>
            </a:r>
            <a:r>
              <a:rPr lang="en-US" sz="2800" dirty="0">
                <a:solidFill>
                  <a:srgbClr val="6512AA"/>
                </a:solidFill>
                <a:latin typeface="Tw Cen MT" panose="020B0602020104020603" pitchFamily="34" charset="0"/>
              </a:rPr>
              <a:t>. Gill Pratt</a:t>
            </a:r>
            <a:endParaRPr lang="en-US" sz="2800" dirty="0" smtClean="0">
              <a:solidFill>
                <a:srgbClr val="6512AA"/>
              </a:solidFill>
              <a:latin typeface="Tw Cen MT" panose="020B06020201040206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6512AA"/>
                </a:solidFill>
                <a:latin typeface="Tw Cen MT" panose="020B0602020104020603" pitchFamily="34" charset="0"/>
              </a:rPr>
              <a:t>Amazon’s Echo - Amazon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6512AA"/>
                </a:solidFill>
                <a:latin typeface="Tw Cen MT" panose="020B0602020104020603" pitchFamily="34" charset="0"/>
              </a:rPr>
              <a:t>Google’s Home - Google</a:t>
            </a:r>
            <a:endParaRPr lang="en-US" sz="2800" dirty="0" smtClean="0">
              <a:solidFill>
                <a:srgbClr val="6512AA"/>
              </a:solidFill>
              <a:latin typeface="Tw Cen MT" panose="020B06020201040206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6512AA"/>
                </a:solidFill>
                <a:latin typeface="Tw Cen MT" panose="020B0602020104020603" pitchFamily="34" charset="0"/>
              </a:rPr>
              <a:t>S</a:t>
            </a:r>
            <a:r>
              <a:rPr lang="en-US" sz="28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elf-driving </a:t>
            </a:r>
            <a:r>
              <a:rPr lang="en-US" sz="2800" dirty="0">
                <a:solidFill>
                  <a:srgbClr val="6512AA"/>
                </a:solidFill>
                <a:latin typeface="Tw Cen MT" panose="020B0602020104020603" pitchFamily="34" charset="0"/>
              </a:rPr>
              <a:t>car - Toyota Motor </a:t>
            </a:r>
            <a:endParaRPr lang="en-US" sz="2800" dirty="0" smtClean="0">
              <a:solidFill>
                <a:srgbClr val="6512AA"/>
              </a:solidFill>
              <a:latin typeface="Tw Cen MT" panose="020B06020201040206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DeepMind - Google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>
                <a:solidFill>
                  <a:srgbClr val="6512AA"/>
                </a:solidFill>
                <a:latin typeface="Tw Cen MT" panose="020B0602020104020603" pitchFamily="34" charset="0"/>
              </a:rPr>
              <a:t>O</a:t>
            </a:r>
            <a:r>
              <a:rPr lang="en-US" sz="2800" smtClean="0">
                <a:solidFill>
                  <a:srgbClr val="6512AA"/>
                </a:solidFill>
                <a:latin typeface="Tw Cen MT" panose="020B0602020104020603" pitchFamily="34" charset="0"/>
              </a:rPr>
              <a:t>line</a:t>
            </a:r>
            <a:r>
              <a:rPr lang="en-US" sz="28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 </a:t>
            </a:r>
            <a:r>
              <a:rPr lang="en-US" sz="2800" dirty="0">
                <a:solidFill>
                  <a:srgbClr val="6512AA"/>
                </a:solidFill>
                <a:latin typeface="Tw Cen MT" panose="020B0602020104020603" pitchFamily="34" charset="0"/>
              </a:rPr>
              <a:t>search engine - Microsoft </a:t>
            </a:r>
            <a:endParaRPr lang="en-US" sz="2800" dirty="0" smtClean="0">
              <a:solidFill>
                <a:srgbClr val="6512AA"/>
              </a:solidFill>
              <a:latin typeface="Tw Cen MT" panose="020B0602020104020603" pitchFamily="34" charset="0"/>
            </a:endParaRPr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69829" y="722807"/>
            <a:ext cx="3934090" cy="83099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AI PRODUCTS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6617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687" y="73934"/>
            <a:ext cx="3264131" cy="126188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000" b="1" dirty="0" smtClean="0">
                <a:ln/>
                <a:solidFill>
                  <a:schemeClr val="accent3"/>
                </a:solidFill>
                <a:latin typeface="Tw Cen MT" panose="020B0602020104020603" pitchFamily="34" charset="0"/>
              </a:rPr>
              <a:t>Flashback…..,</a:t>
            </a:r>
          </a:p>
          <a:p>
            <a:endParaRPr lang="en-US" sz="3600" b="1" dirty="0" smtClean="0">
              <a:ln/>
              <a:solidFill>
                <a:schemeClr val="accent3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43431104"/>
              </p:ext>
            </p:extLst>
          </p:nvPr>
        </p:nvGraphicFramePr>
        <p:xfrm>
          <a:off x="914400" y="704877"/>
          <a:ext cx="9901381" cy="596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2109"/>
                <a:gridCol w="498764"/>
                <a:gridCol w="8460508"/>
              </a:tblGrid>
              <a:tr h="35195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1923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“Rossum’s University Robots (RUR)” - London - 	robot”</a:t>
                      </a:r>
                    </a:p>
                  </a:txBody>
                  <a:tcPr/>
                </a:tc>
              </a:tr>
              <a:tr h="35195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1945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Isaac Asimov - Columbia University - Robotics.</a:t>
                      </a:r>
                    </a:p>
                  </a:txBody>
                  <a:tcPr/>
                </a:tc>
              </a:tr>
              <a:tr h="35195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1950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Turing Test - Alan Turing. Claude Shannon - chess playing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</a:tr>
              <a:tr h="35195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1956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John McCarthy - Artificial Intelligence.</a:t>
                      </a:r>
                    </a:p>
                  </a:txBody>
                  <a:tcPr/>
                </a:tc>
              </a:tr>
              <a:tr h="35195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1958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John McCarthy - LISP programming language for AI</a:t>
                      </a:r>
                    </a:p>
                  </a:txBody>
                  <a:tcPr/>
                </a:tc>
              </a:tr>
              <a:tr h="35195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1964 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Danny </a:t>
                      </a:r>
                      <a:r>
                        <a:rPr lang="en-IN" dirty="0" err="1" smtClean="0">
                          <a:latin typeface="Tw Cen MT" panose="020B0602020104020603" pitchFamily="34" charset="0"/>
                        </a:rPr>
                        <a:t>Bobrow’s</a:t>
                      </a:r>
                      <a:r>
                        <a:rPr lang="en-IN" dirty="0" smtClean="0">
                          <a:latin typeface="Tw Cen MT" panose="020B0602020104020603" pitchFamily="34" charset="0"/>
                        </a:rPr>
                        <a:t> - natural language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</a:tr>
              <a:tr h="351952">
                <a:tc>
                  <a:txBody>
                    <a:bodyPr/>
                    <a:lstStyle/>
                    <a:p>
                      <a:pPr algn="just"/>
                      <a:r>
                        <a:rPr lang="en-IN" dirty="0" smtClean="0">
                          <a:latin typeface="Tw Cen MT" panose="020B0602020104020603" pitchFamily="34" charset="0"/>
                        </a:rPr>
                        <a:t>1979 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Autonomous vehicle - Stanford Cart was built. 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</a:tr>
              <a:tr h="35195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1984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Dennett - robots common sense.</a:t>
                      </a:r>
                    </a:p>
                  </a:txBody>
                  <a:tcPr/>
                </a:tc>
              </a:tr>
              <a:tr h="2199700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1990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 smtClean="0">
                          <a:latin typeface="Tw Cen MT" panose="020B0602020104020603" pitchFamily="34" charset="0"/>
                        </a:rPr>
                        <a:t>Major advances in all area of AI: </a:t>
                      </a:r>
                    </a:p>
                    <a:p>
                      <a:pPr marL="742950" lvl="1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Significant demonstrations in Machine Learning </a:t>
                      </a:r>
                    </a:p>
                    <a:p>
                      <a:pPr marL="742950" lvl="1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Case-based reasoning</a:t>
                      </a:r>
                    </a:p>
                    <a:p>
                      <a:pPr marL="742950" lvl="1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Multi-agent planning Scheduling</a:t>
                      </a:r>
                    </a:p>
                    <a:p>
                      <a:pPr marL="742950" lvl="1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Data mining, web crawler</a:t>
                      </a:r>
                    </a:p>
                    <a:p>
                      <a:pPr marL="742950" lvl="1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Natural Language understanding and translation </a:t>
                      </a:r>
                    </a:p>
                    <a:p>
                      <a:pPr marL="742950" lvl="1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Vision, virtual reality </a:t>
                      </a:r>
                    </a:p>
                    <a:p>
                      <a:pPr marL="742950" lvl="1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Games </a:t>
                      </a:r>
                    </a:p>
                  </a:txBody>
                  <a:tcPr/>
                </a:tc>
              </a:tr>
              <a:tr h="35195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1997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The Deep Blue Chess -  Gerry Kasparov </a:t>
                      </a:r>
                    </a:p>
                  </a:txBody>
                  <a:tcPr/>
                </a:tc>
              </a:tr>
              <a:tr h="384072">
                <a:tc>
                  <a:txBody>
                    <a:bodyPr/>
                    <a:lstStyle/>
                    <a:p>
                      <a:r>
                        <a:rPr lang="en-IN" dirty="0" smtClean="0">
                          <a:latin typeface="Tw Cen MT" panose="020B0602020104020603" pitchFamily="34" charset="0"/>
                        </a:rPr>
                        <a:t>2000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w Cen MT" panose="020B0602020104020603" pitchFamily="34" charset="0"/>
                        </a:rPr>
                        <a:t>-</a:t>
                      </a:r>
                      <a:endParaRPr lang="en-IN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>
                          <a:latin typeface="Tw Cen MT" panose="020B0602020104020603" pitchFamily="34" charset="0"/>
                        </a:rPr>
                        <a:t>Robot Pets , MIT– Kismet that expresses emotions.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80317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A0010A3B-A076-4F4E-B4CF-EB2607C0268B}"/>
              </a:ext>
            </a:extLst>
          </p:cNvPr>
          <p:cNvGrpSpPr/>
          <p:nvPr/>
        </p:nvGrpSpPr>
        <p:grpSpPr>
          <a:xfrm>
            <a:off x="4873087" y="330696"/>
            <a:ext cx="6330709" cy="4361276"/>
            <a:chOff x="5277937" y="18599"/>
            <a:chExt cx="6330709" cy="436127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173E096-BB55-472B-BC17-90588069DAE9}"/>
                </a:ext>
              </a:extLst>
            </p:cNvPr>
            <p:cNvSpPr txBox="1"/>
            <p:nvPr/>
          </p:nvSpPr>
          <p:spPr>
            <a:xfrm>
              <a:off x="5277937" y="18599"/>
              <a:ext cx="633070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ACDB0"/>
                  </a:solidFill>
                  <a:latin typeface="Tw Cen MT" panose="020B0602020104020603" pitchFamily="34" charset="0"/>
                </a:rPr>
                <a:t>Highlights-of-AI-adoption-across-four-regions-of-the-world</a:t>
              </a:r>
              <a:endParaRPr lang="en-US" sz="3600" dirty="0">
                <a:solidFill>
                  <a:srgbClr val="FACDB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A22A125-AE2A-4E24-AEC3-D5CE82BD7E65}"/>
                </a:ext>
              </a:extLst>
            </p:cNvPr>
            <p:cNvSpPr txBox="1"/>
            <p:nvPr/>
          </p:nvSpPr>
          <p:spPr>
            <a:xfrm>
              <a:off x="6774828" y="1505601"/>
              <a:ext cx="3336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AI is No Longer Sci-fi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B77ECD8E-21C0-4877-BBB9-DF7908AD8DA0}"/>
                </a:ext>
              </a:extLst>
            </p:cNvPr>
            <p:cNvSpPr txBox="1"/>
            <p:nvPr/>
          </p:nvSpPr>
          <p:spPr>
            <a:xfrm>
              <a:off x="6879612" y="3979765"/>
              <a:ext cx="2942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ACDB0"/>
                  </a:solidFill>
                  <a:latin typeface="Tw Cen MT" panose="020B0602020104020603" pitchFamily="34" charset="0"/>
                </a:rPr>
                <a:t>YOUR SUBTITTLE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="" xmlns:a16="http://schemas.microsoft.com/office/drawing/2014/main" id="{7BD0F8CB-278A-496F-BBAC-6FC9B9EC1783}"/>
              </a:ext>
            </a:extLst>
          </p:cNvPr>
          <p:cNvGrpSpPr/>
          <p:nvPr/>
        </p:nvGrpSpPr>
        <p:grpSpPr>
          <a:xfrm>
            <a:off x="-5838220" y="0"/>
            <a:ext cx="10729913" cy="6858000"/>
            <a:chOff x="0" y="0"/>
            <a:chExt cx="10729913" cy="6858000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D9F87DD0-B660-4FD3-9876-F10CFF006B32}"/>
                </a:ext>
              </a:extLst>
            </p:cNvPr>
            <p:cNvGrpSpPr/>
            <p:nvPr/>
          </p:nvGrpSpPr>
          <p:grpSpPr>
            <a:xfrm>
              <a:off x="0" y="0"/>
              <a:ext cx="10729913" cy="6858000"/>
              <a:chOff x="-52197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3275D813-8D64-4748-8D21-48563217B55D}"/>
                  </a:ext>
                </a:extLst>
              </p:cNvPr>
              <p:cNvSpPr/>
              <p:nvPr/>
            </p:nvSpPr>
            <p:spPr>
              <a:xfrm>
                <a:off x="-5219700" y="0"/>
                <a:ext cx="9848850" cy="6858000"/>
              </a:xfrm>
              <a:prstGeom prst="rect">
                <a:avLst/>
              </a:prstGeom>
              <a:solidFill>
                <a:srgbClr val="FACD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="" xmlns:a16="http://schemas.microsoft.com/office/drawing/2014/main" id="{BC0D95A8-67B5-4055-9C4F-3DBEE1C07201}"/>
                  </a:ext>
                </a:extLst>
              </p:cNvPr>
              <p:cNvGrpSpPr/>
              <p:nvPr/>
            </p:nvGrpSpPr>
            <p:grpSpPr>
              <a:xfrm>
                <a:off x="4629150" y="2511334"/>
                <a:ext cx="881063" cy="923330"/>
                <a:chOff x="8401050" y="3607250"/>
                <a:chExt cx="881063" cy="923330"/>
              </a:xfrm>
            </p:grpSpPr>
            <p:sp>
              <p:nvSpPr>
                <p:cNvPr id="13" name="Rectangle: Top Corners Rounded 12">
                  <a:extLst>
                    <a:ext uri="{FF2B5EF4-FFF2-40B4-BE49-F238E27FC236}">
                      <a16:creationId xmlns="" xmlns:a16="http://schemas.microsoft.com/office/drawing/2014/main" id="{4398BEEC-1423-4336-B5D8-03839CBA6908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ACDB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="" xmlns:a16="http://schemas.microsoft.com/office/drawing/2014/main" id="{0456715B-D0FD-4499-8AFC-ED7C0F550A86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5400" b="1" dirty="0">
                    <a:solidFill>
                      <a:srgbClr val="C8C7A8"/>
                    </a:solidFill>
                    <a:latin typeface="DAGGERSQUARE" pitchFamily="50" charset="0"/>
                  </a:endParaRP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774B79D3-2A17-4D81-A029-C45B90DB89C4}"/>
                </a:ext>
              </a:extLst>
            </p:cNvPr>
            <p:cNvGrpSpPr/>
            <p:nvPr/>
          </p:nvGrpSpPr>
          <p:grpSpPr>
            <a:xfrm>
              <a:off x="2530722" y="1089545"/>
              <a:ext cx="6446043" cy="3736424"/>
              <a:chOff x="2393408" y="1089545"/>
              <a:chExt cx="6446043" cy="3736424"/>
            </a:xfrm>
          </p:grpSpPr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8469AAC1-7343-4418-AD30-FED6DE56D3B3}"/>
                  </a:ext>
                </a:extLst>
              </p:cNvPr>
              <p:cNvSpPr txBox="1"/>
              <p:nvPr/>
            </p:nvSpPr>
            <p:spPr>
              <a:xfrm>
                <a:off x="2393408" y="1089545"/>
                <a:ext cx="64460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>
                    <a:solidFill>
                      <a:srgbClr val="84AF9B"/>
                    </a:solidFill>
                    <a:latin typeface="DAGGERSQUARE" pitchFamily="50" charset="0"/>
                  </a:rPr>
                  <a:t>835 companies and their AI initiatives and plans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DAC79F90-ADCC-4460-848A-BF47CA239878}"/>
                  </a:ext>
                </a:extLst>
              </p:cNvPr>
              <p:cNvSpPr txBox="1"/>
              <p:nvPr/>
            </p:nvSpPr>
            <p:spPr>
              <a:xfrm>
                <a:off x="2812979" y="3010087"/>
                <a:ext cx="593462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dirty="0">
                    <a:solidFill>
                      <a:srgbClr val="84AF9B"/>
                    </a:solidFill>
                    <a:latin typeface="DAGGERSQUARE" pitchFamily="50" charset="0"/>
                  </a:rPr>
                  <a:t>4 regions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dirty="0">
                    <a:solidFill>
                      <a:srgbClr val="84AF9B"/>
                    </a:solidFill>
                    <a:latin typeface="DAGGERSQUARE" pitchFamily="50" charset="0"/>
                  </a:rPr>
                  <a:t>13 industries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dirty="0">
                    <a:solidFill>
                      <a:srgbClr val="84AF9B"/>
                    </a:solidFill>
                    <a:latin typeface="DAGGERSQUARE" pitchFamily="50" charset="0"/>
                  </a:rPr>
                  <a:t>13 business functions</a:t>
                </a:r>
              </a:p>
              <a:p>
                <a:pPr marL="457200" indent="-457200">
                  <a:buFont typeface="Courier New" panose="02070309020205020404" pitchFamily="49" charset="0"/>
                  <a:buChar char="o"/>
                </a:pPr>
                <a:r>
                  <a:rPr lang="en-US" sz="2800" dirty="0">
                    <a:solidFill>
                      <a:srgbClr val="84AF9B"/>
                    </a:solidFill>
                    <a:latin typeface="DAGGERSQUARE" pitchFamily="50" charset="0"/>
                  </a:rPr>
                  <a:t>Average revenue</a:t>
                </a: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=""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6818786" y="0"/>
            <a:ext cx="10867072" cy="7193162"/>
            <a:chOff x="-1201987" y="0"/>
            <a:chExt cx="10729913" cy="6858000"/>
          </a:xfrm>
        </p:grpSpPr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86AB1F5F-FC4D-4A86-A9E5-BBEB8A5FDA63}"/>
                </a:ext>
              </a:extLst>
            </p:cNvPr>
            <p:cNvGrpSpPr/>
            <p:nvPr/>
          </p:nvGrpSpPr>
          <p:grpSpPr>
            <a:xfrm>
              <a:off x="-1201987" y="0"/>
              <a:ext cx="10729913" cy="6858000"/>
              <a:chOff x="-6324600" y="0"/>
              <a:chExt cx="10729913" cy="6858000"/>
            </a:xfrm>
            <a:effectLst>
              <a:outerShdw blurRad="254000" dist="88900" algn="l" rotWithShape="0">
                <a:prstClr val="black">
                  <a:alpha val="51000"/>
                </a:prstClr>
              </a:outerShdw>
            </a:effectLst>
          </p:grpSpPr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1E61F369-01B8-42C0-AB81-1CDAED90BB31}"/>
                  </a:ext>
                </a:extLst>
              </p:cNvPr>
              <p:cNvSpPr/>
              <p:nvPr/>
            </p:nvSpPr>
            <p:spPr>
              <a:xfrm>
                <a:off x="-6324600" y="0"/>
                <a:ext cx="9848850" cy="6858000"/>
              </a:xfrm>
              <a:prstGeom prst="rect">
                <a:avLst/>
              </a:prstGeom>
              <a:solidFill>
                <a:srgbClr val="FC9D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="" xmlns:a16="http://schemas.microsoft.com/office/drawing/2014/main" id="{22B5E647-0CEC-423F-B558-37B9E35FDE29}"/>
                  </a:ext>
                </a:extLst>
              </p:cNvPr>
              <p:cNvGrpSpPr/>
              <p:nvPr/>
            </p:nvGrpSpPr>
            <p:grpSpPr>
              <a:xfrm>
                <a:off x="3524250" y="2049669"/>
                <a:ext cx="881063" cy="923330"/>
                <a:chOff x="8401050" y="3607250"/>
                <a:chExt cx="881063" cy="923330"/>
              </a:xfrm>
            </p:grpSpPr>
            <p:sp>
              <p:nvSpPr>
                <p:cNvPr id="16" name="Rectangle: Top Corners Rounded 15">
                  <a:extLst>
                    <a:ext uri="{FF2B5EF4-FFF2-40B4-BE49-F238E27FC236}">
                      <a16:creationId xmlns="" xmlns:a16="http://schemas.microsoft.com/office/drawing/2014/main" id="{8FBCEB8D-B1DF-412C-A248-C5E7E6FECF6F}"/>
                    </a:ext>
                  </a:extLst>
                </p:cNvPr>
                <p:cNvSpPr/>
                <p:nvPr/>
              </p:nvSpPr>
              <p:spPr>
                <a:xfrm rot="5400000">
                  <a:off x="8400703" y="3628384"/>
                  <a:ext cx="881757" cy="881063"/>
                </a:xfrm>
                <a:prstGeom prst="round2SameRect">
                  <a:avLst/>
                </a:prstGeom>
                <a:solidFill>
                  <a:srgbClr val="FC9D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="" xmlns:a16="http://schemas.microsoft.com/office/drawing/2014/main" id="{E547BC8A-CC83-433F-B204-2012A7E0FDD3}"/>
                    </a:ext>
                  </a:extLst>
                </p:cNvPr>
                <p:cNvSpPr txBox="1"/>
                <p:nvPr/>
              </p:nvSpPr>
              <p:spPr>
                <a:xfrm>
                  <a:off x="8513922" y="3607250"/>
                  <a:ext cx="67437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sz="5400" b="1" dirty="0">
                    <a:solidFill>
                      <a:srgbClr val="FACDB0"/>
                    </a:solidFill>
                    <a:latin typeface="DAGGERSQUARE" pitchFamily="50" charset="0"/>
                  </a:endParaRP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=""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144088" y="793183"/>
              <a:ext cx="7659801" cy="5112747"/>
              <a:chOff x="144088" y="793183"/>
              <a:chExt cx="7659801" cy="5112747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=""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144088" y="793183"/>
                <a:ext cx="5658585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solidFill>
                      <a:schemeClr val="bg1"/>
                    </a:solidFill>
                    <a:latin typeface="DAGGERSQUARE" pitchFamily="50" charset="0"/>
                  </a:rPr>
                  <a:t>North America and Europe Home to Biggest AI Spenders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endParaRPr lang="en-US" sz="2400" dirty="0">
                  <a:solidFill>
                    <a:schemeClr val="bg1"/>
                  </a:solidFill>
                  <a:latin typeface="DAGGERSQUARE" pitchFamily="50" charset="0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solidFill>
                      <a:schemeClr val="bg1"/>
                    </a:solidFill>
                    <a:latin typeface="DAGGERSQUARE" pitchFamily="50" charset="0"/>
                  </a:rPr>
                  <a:t>Latin America and Asia Pacific companies gained more</a:t>
                </a:r>
              </a:p>
              <a:p>
                <a:pPr algn="ctr"/>
                <a:endParaRPr lang="en-US" sz="1600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="" xmlns:a16="http://schemas.microsoft.com/office/drawing/2014/main" id="{B882F211-3381-4614-9C5B-5BC5D9A309C1}"/>
                  </a:ext>
                </a:extLst>
              </p:cNvPr>
              <p:cNvSpPr txBox="1"/>
              <p:nvPr/>
            </p:nvSpPr>
            <p:spPr>
              <a:xfrm>
                <a:off x="2323002" y="4336270"/>
                <a:ext cx="548088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sz="2400" dirty="0" smtClean="0">
                    <a:solidFill>
                      <a:schemeClr val="bg1"/>
                    </a:solidFill>
                    <a:latin typeface="DAGGERSQUARE" pitchFamily="50" charset="0"/>
                  </a:rPr>
                  <a:t>AI is creating new jobs</a:t>
                </a:r>
              </a:p>
              <a:p>
                <a:pPr algn="just"/>
                <a:endParaRPr lang="en-US" sz="2400" dirty="0" smtClean="0">
                  <a:solidFill>
                    <a:schemeClr val="bg1"/>
                  </a:solidFill>
                  <a:latin typeface="DAGGERSQUARE" pitchFamily="50" charset="0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sz="2400" dirty="0" smtClean="0">
                    <a:solidFill>
                      <a:schemeClr val="bg1"/>
                    </a:solidFill>
                    <a:latin typeface="DAGGERSQUARE" pitchFamily="50" charset="0"/>
                  </a:rPr>
                  <a:t>AI is fundamentally changing the nature of work</a:t>
                </a:r>
                <a:endParaRPr lang="en-US" sz="2400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6351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54739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55247 4.44444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A0010A3B-A076-4F4E-B4CF-EB2607C0268B}"/>
              </a:ext>
            </a:extLst>
          </p:cNvPr>
          <p:cNvGrpSpPr/>
          <p:nvPr/>
        </p:nvGrpSpPr>
        <p:grpSpPr>
          <a:xfrm>
            <a:off x="6676290" y="615822"/>
            <a:ext cx="5143500" cy="4810553"/>
            <a:chOff x="6879612" y="533419"/>
            <a:chExt cx="5143500" cy="4810553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E345BBC-45C2-4177-8EB0-87EBD8BF9165}"/>
                </a:ext>
              </a:extLst>
            </p:cNvPr>
            <p:cNvSpPr txBox="1"/>
            <p:nvPr/>
          </p:nvSpPr>
          <p:spPr>
            <a:xfrm>
              <a:off x="6879612" y="3035648"/>
              <a:ext cx="489087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50000"/>
                    </a:schemeClr>
                  </a:solidFill>
                  <a:latin typeface="Tw Cen MT" panose="020B0602020104020603" pitchFamily="34" charset="0"/>
                </a:rPr>
                <a:t>AI’s Footprint is Rapidly Expanding</a:t>
              </a:r>
            </a:p>
            <a:p>
              <a:endParaRPr lang="en-US" sz="2400" dirty="0">
                <a:solidFill>
                  <a:srgbClr val="FACDB0"/>
                </a:solidFill>
                <a:latin typeface="Tw Cen MT" panose="020B0602020104020603" pitchFamily="34" charset="0"/>
              </a:endParaRPr>
            </a:p>
            <a:p>
              <a:pPr marL="342900" indent="-342900" algn="just">
                <a:buFont typeface="Courier New" panose="02070309020205020404" pitchFamily="49" charset="0"/>
                <a:buChar char="o"/>
              </a:pP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Tw Cen MT" panose="020B0602020104020603" pitchFamily="34" charset="0"/>
                </a:rPr>
                <a:t>We surveyed 835 companies from 13 industries across the world</a:t>
              </a:r>
            </a:p>
            <a:p>
              <a:pPr marL="342900" indent="-342900" algn="just">
                <a:buFont typeface="Courier New" panose="02070309020205020404" pitchFamily="49" charset="0"/>
                <a:buChar char="o"/>
              </a:pP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Tw Cen MT" panose="020B0602020104020603" pitchFamily="34" charset="0"/>
                </a:rPr>
                <a:t>Of these more than 80% already use artificial intelligence 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173E096-BB55-472B-BC17-90588069DAE9}"/>
                </a:ext>
              </a:extLst>
            </p:cNvPr>
            <p:cNvSpPr txBox="1"/>
            <p:nvPr/>
          </p:nvSpPr>
          <p:spPr>
            <a:xfrm>
              <a:off x="6879612" y="533419"/>
              <a:ext cx="51435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75000"/>
                    </a:schemeClr>
                  </a:solidFill>
                  <a:latin typeface="Tw Cen MT" panose="020B0602020104020603" pitchFamily="34" charset="0"/>
                </a:rPr>
                <a:t>13 Facts on How 13 Industries Use AI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268DA095-5AA6-45CB-914D-549D391484B4}"/>
              </a:ext>
            </a:extLst>
          </p:cNvPr>
          <p:cNvGrpSpPr/>
          <p:nvPr/>
        </p:nvGrpSpPr>
        <p:grpSpPr>
          <a:xfrm>
            <a:off x="-4547790" y="-25098"/>
            <a:ext cx="9848850" cy="6858000"/>
            <a:chOff x="10306042" y="55474"/>
            <a:chExt cx="9848850" cy="6858000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01A82F37-F384-44AF-8D4D-8E5AB51F36CD}"/>
                </a:ext>
              </a:extLst>
            </p:cNvPr>
            <p:cNvSpPr/>
            <p:nvPr/>
          </p:nvSpPr>
          <p:spPr>
            <a:xfrm>
              <a:off x="10306042" y="55474"/>
              <a:ext cx="9848850" cy="6858000"/>
            </a:xfrm>
            <a:prstGeom prst="rect">
              <a:avLst/>
            </a:prstGeom>
            <a:solidFill>
              <a:srgbClr val="C8C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="" xmlns:a16="http://schemas.microsoft.com/office/drawing/2014/main" id="{D68F025F-C472-493C-9128-B0777320969E}"/>
                </a:ext>
              </a:extLst>
            </p:cNvPr>
            <p:cNvGrpSpPr/>
            <p:nvPr/>
          </p:nvGrpSpPr>
          <p:grpSpPr>
            <a:xfrm>
              <a:off x="12795762" y="298496"/>
              <a:ext cx="6633680" cy="6186659"/>
              <a:chOff x="4069994" y="298496"/>
              <a:chExt cx="6633680" cy="6186659"/>
            </a:xfrm>
          </p:grpSpPr>
          <p:sp>
            <p:nvSpPr>
              <p:cNvPr id="51" name="TextBox 50">
                <a:extLst>
                  <a:ext uri="{FF2B5EF4-FFF2-40B4-BE49-F238E27FC236}">
                    <a16:creationId xmlns="" xmlns:a16="http://schemas.microsoft.com/office/drawing/2014/main" id="{0CD795CE-BF8D-499C-8715-64AABB46432B}"/>
                  </a:ext>
                </a:extLst>
              </p:cNvPr>
              <p:cNvSpPr txBox="1"/>
              <p:nvPr/>
            </p:nvSpPr>
            <p:spPr>
              <a:xfrm>
                <a:off x="4069994" y="1820170"/>
                <a:ext cx="53695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sz="1600" dirty="0">
                    <a:solidFill>
                      <a:schemeClr val="bg1"/>
                    </a:solidFill>
                    <a:latin typeface="DAGGERSQUARE"/>
                  </a:rPr>
                  <a:t>58% use AI in the manufacturing function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sz="1600" dirty="0" err="1">
                    <a:solidFill>
                      <a:schemeClr val="bg1"/>
                    </a:solidFill>
                    <a:latin typeface="DAGGERSQUARE"/>
                  </a:rPr>
                  <a:t>Toyoto</a:t>
                </a:r>
                <a:r>
                  <a:rPr lang="en-US" sz="1600" dirty="0">
                    <a:solidFill>
                      <a:schemeClr val="bg1"/>
                    </a:solidFill>
                    <a:latin typeface="DAGGERSQUARE"/>
                  </a:rPr>
                  <a:t> and GM are investing in developing </a:t>
                </a:r>
                <a:r>
                  <a:rPr lang="en-US" sz="1600" dirty="0" smtClean="0">
                    <a:solidFill>
                      <a:schemeClr val="bg1"/>
                    </a:solidFill>
                    <a:latin typeface="DAGGERSQUARE"/>
                  </a:rPr>
                  <a:t>driverless </a:t>
                </a:r>
                <a:r>
                  <a:rPr lang="en-US" sz="1600" dirty="0">
                    <a:solidFill>
                      <a:schemeClr val="bg1"/>
                    </a:solidFill>
                    <a:latin typeface="DAGGERSQUARE"/>
                  </a:rPr>
                  <a:t>cars</a:t>
                </a:r>
                <a:endParaRPr lang="en-IN" sz="1600" dirty="0">
                  <a:solidFill>
                    <a:schemeClr val="bg1"/>
                  </a:solidFill>
                  <a:latin typeface="DAGGERSQUARE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E1214972-58A1-4EBD-8D15-490E9C80EA04}"/>
                  </a:ext>
                </a:extLst>
              </p:cNvPr>
              <p:cNvSpPr txBox="1"/>
              <p:nvPr/>
            </p:nvSpPr>
            <p:spPr>
              <a:xfrm>
                <a:off x="4904573" y="3757426"/>
                <a:ext cx="579910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>
                    <a:solidFill>
                      <a:schemeClr val="bg1"/>
                    </a:solidFill>
                    <a:latin typeface="DAGGERSQUARE"/>
                  </a:rPr>
                  <a:t>2. BFS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DAGGERSQUARE"/>
                  </a:rPr>
                  <a:t>Companies believe </a:t>
                </a:r>
                <a:r>
                  <a:rPr lang="en-US" sz="2000" dirty="0">
                    <a:solidFill>
                      <a:schemeClr val="bg1"/>
                    </a:solidFill>
                    <a:latin typeface="DAGGERSQUARE"/>
                  </a:rPr>
                  <a:t>AI is Crucial to their Ability to compete</a:t>
                </a:r>
                <a:endParaRPr lang="en-IN" sz="2000" dirty="0">
                  <a:solidFill>
                    <a:schemeClr val="bg1"/>
                  </a:solidFill>
                  <a:latin typeface="DAGGERSQUARE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6E081DA7-B202-4528-96B9-49797D9E2A76}"/>
                  </a:ext>
                </a:extLst>
              </p:cNvPr>
              <p:cNvSpPr txBox="1"/>
              <p:nvPr/>
            </p:nvSpPr>
            <p:spPr>
              <a:xfrm>
                <a:off x="4069994" y="298496"/>
                <a:ext cx="5900080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chemeClr val="bg1"/>
                    </a:solidFill>
                    <a:latin typeface="DAGGERSQUARE"/>
                  </a:rPr>
                  <a:t>1. Improving </a:t>
                </a:r>
                <a:r>
                  <a:rPr lang="en-US" sz="2000" dirty="0">
                    <a:solidFill>
                      <a:schemeClr val="bg1"/>
                    </a:solidFill>
                    <a:latin typeface="DAGGERSQUARE"/>
                  </a:rPr>
                  <a:t>product and service quality is most important for auto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DAGGERSQUARE"/>
                  </a:rPr>
                  <a:t>companies</a:t>
                </a:r>
              </a:p>
              <a:p>
                <a:pPr algn="ctr"/>
                <a:r>
                  <a:rPr lang="en-US" sz="1600" dirty="0" smtClean="0">
                    <a:solidFill>
                      <a:srgbClr val="84AF9B"/>
                    </a:solidFill>
                    <a:latin typeface="DAGGERSQUARE"/>
                  </a:rPr>
                  <a:t> </a:t>
                </a:r>
                <a:endParaRPr lang="en-US" sz="1600" dirty="0">
                  <a:solidFill>
                    <a:srgbClr val="84AF9B"/>
                  </a:solidFill>
                  <a:latin typeface="DAGGERSQUARE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58DDC6C3-E2AC-41D0-B309-C768DE73B1BF}"/>
                  </a:ext>
                </a:extLst>
              </p:cNvPr>
              <p:cNvSpPr txBox="1"/>
              <p:nvPr/>
            </p:nvSpPr>
            <p:spPr>
              <a:xfrm>
                <a:off x="4904573" y="5007827"/>
                <a:ext cx="55832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chemeClr val="bg1"/>
                    </a:solidFill>
                    <a:latin typeface="DAGGERSQUARE"/>
                  </a:rPr>
                  <a:t>Building Ai system that cant be hacked is a key success factor for BFS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err="1">
                    <a:solidFill>
                      <a:schemeClr val="bg1"/>
                    </a:solidFill>
                    <a:latin typeface="DAGGERSQUARE"/>
                  </a:rPr>
                  <a:t>CircleUp</a:t>
                </a:r>
                <a:r>
                  <a:rPr lang="en-US" dirty="0">
                    <a:solidFill>
                      <a:schemeClr val="bg1"/>
                    </a:solidFill>
                    <a:latin typeface="DAGGERSQUARE"/>
                  </a:rPr>
                  <a:t> uses the technology to determine which companies to found</a:t>
                </a:r>
                <a:endParaRPr lang="en-IN" dirty="0">
                  <a:solidFill>
                    <a:schemeClr val="bg1"/>
                  </a:solidFill>
                  <a:latin typeface="DAGGERSQUARE"/>
                </a:endParaRPr>
              </a:p>
            </p:txBody>
          </p:sp>
        </p:grpSp>
      </p:grpSp>
      <p:grpSp>
        <p:nvGrpSpPr>
          <p:cNvPr id="224" name="Group 223">
            <a:extLst>
              <a:ext uri="{FF2B5EF4-FFF2-40B4-BE49-F238E27FC236}">
                <a16:creationId xmlns="" xmlns:a16="http://schemas.microsoft.com/office/drawing/2014/main" id="{7BD0F8CB-278A-496F-BBAC-6FC9B9EC1783}"/>
              </a:ext>
            </a:extLst>
          </p:cNvPr>
          <p:cNvGrpSpPr/>
          <p:nvPr/>
        </p:nvGrpSpPr>
        <p:grpSpPr>
          <a:xfrm>
            <a:off x="-5288480" y="-25098"/>
            <a:ext cx="9848850" cy="6858000"/>
            <a:chOff x="0" y="0"/>
            <a:chExt cx="9848850" cy="6858000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3275D813-8D64-4748-8D21-48563217B55D}"/>
                </a:ext>
              </a:extLst>
            </p:cNvPr>
            <p:cNvSpPr/>
            <p:nvPr/>
          </p:nvSpPr>
          <p:spPr>
            <a:xfrm>
              <a:off x="0" y="0"/>
              <a:ext cx="9848850" cy="6858000"/>
            </a:xfrm>
            <a:prstGeom prst="rect">
              <a:avLst/>
            </a:prstGeom>
            <a:solidFill>
              <a:srgbClr val="FACD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="" xmlns:a16="http://schemas.microsoft.com/office/drawing/2014/main" id="{774B79D3-2A17-4D81-A029-C45B90DB89C4}"/>
                </a:ext>
              </a:extLst>
            </p:cNvPr>
            <p:cNvGrpSpPr/>
            <p:nvPr/>
          </p:nvGrpSpPr>
          <p:grpSpPr>
            <a:xfrm>
              <a:off x="2584795" y="680970"/>
              <a:ext cx="5805857" cy="5453806"/>
              <a:chOff x="2447481" y="680970"/>
              <a:chExt cx="5805857" cy="5453806"/>
            </a:xfrm>
          </p:grpSpPr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8469AAC1-7343-4418-AD30-FED6DE56D3B3}"/>
                  </a:ext>
                </a:extLst>
              </p:cNvPr>
              <p:cNvSpPr txBox="1"/>
              <p:nvPr/>
            </p:nvSpPr>
            <p:spPr>
              <a:xfrm>
                <a:off x="2480331" y="680970"/>
                <a:ext cx="57730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3. CPG  companies primarily use AI in sales</a:t>
                </a:r>
                <a:endParaRPr lang="en-US" sz="2200" dirty="0">
                  <a:solidFill>
                    <a:schemeClr val="accent5">
                      <a:lumMod val="50000"/>
                    </a:schemeClr>
                  </a:solidFill>
                  <a:latin typeface="DAGGERSQUARE" pitchFamily="50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DAC79F90-ADCC-4460-848A-BF47CA239878}"/>
                  </a:ext>
                </a:extLst>
              </p:cNvPr>
              <p:cNvSpPr txBox="1"/>
              <p:nvPr/>
            </p:nvSpPr>
            <p:spPr>
              <a:xfrm>
                <a:off x="2480331" y="1722822"/>
                <a:ext cx="54737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More than half the companies use AI this function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Kraft foods app suggests customized recipes to shoppers</a:t>
                </a:r>
                <a:endParaRPr lang="en-US" dirty="0">
                  <a:solidFill>
                    <a:schemeClr val="accent5">
                      <a:lumMod val="50000"/>
                    </a:schemeClr>
                  </a:solidFill>
                  <a:latin typeface="DAGGERSQUARE" pitchFamily="50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2289CBEF-8F9F-465C-A267-20782384B6A8}"/>
                  </a:ext>
                </a:extLst>
              </p:cNvPr>
              <p:cNvSpPr txBox="1"/>
              <p:nvPr/>
            </p:nvSpPr>
            <p:spPr>
              <a:xfrm>
                <a:off x="2447481" y="3484036"/>
                <a:ext cx="558325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4. Energy is a leading adopter of AI</a:t>
                </a:r>
                <a:endParaRPr lang="en-US" sz="2200" dirty="0">
                  <a:solidFill>
                    <a:schemeClr val="accent5">
                      <a:lumMod val="50000"/>
                    </a:schemeClr>
                  </a:solidFill>
                  <a:latin typeface="DAGGERSQUARE" pitchFamily="50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8CF0F378-15FC-4714-8428-1B63BC00294F}"/>
                  </a:ext>
                </a:extLst>
              </p:cNvPr>
              <p:cNvSpPr txBox="1"/>
              <p:nvPr/>
            </p:nvSpPr>
            <p:spPr>
              <a:xfrm>
                <a:off x="2528713" y="4934447"/>
                <a:ext cx="5531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100% of the companies use the technology</a:t>
                </a: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National </a:t>
                </a:r>
                <a:r>
                  <a:rPr lang="en-US" dirty="0" err="1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OilWell</a:t>
                </a: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V</a:t>
                </a:r>
                <a:r>
                  <a:rPr lang="en-US" dirty="0" smtClean="0">
                    <a:solidFill>
                      <a:schemeClr val="accent5">
                        <a:lumMod val="50000"/>
                      </a:schemeClr>
                    </a:solidFill>
                    <a:latin typeface="DAGGERSQUARE" pitchFamily="50" charset="0"/>
                  </a:rPr>
                  <a:t>arco has automated the oil extraction process with AI</a:t>
                </a:r>
                <a:endParaRPr lang="en-US" dirty="0">
                  <a:solidFill>
                    <a:schemeClr val="accent5">
                      <a:lumMod val="50000"/>
                    </a:schemeClr>
                  </a:solidFill>
                  <a:latin typeface="DAGGERSQUARE" pitchFamily="50" charset="0"/>
                </a:endParaRPr>
              </a:p>
            </p:txBody>
          </p:sp>
        </p:grpSp>
      </p:grpSp>
      <p:grpSp>
        <p:nvGrpSpPr>
          <p:cNvPr id="223" name="Group 222">
            <a:extLst>
              <a:ext uri="{FF2B5EF4-FFF2-40B4-BE49-F238E27FC236}">
                <a16:creationId xmlns="" xmlns:a16="http://schemas.microsoft.com/office/drawing/2014/main" id="{6E63A556-ED80-4CB3-B3C4-7604C96C4387}"/>
              </a:ext>
            </a:extLst>
          </p:cNvPr>
          <p:cNvGrpSpPr/>
          <p:nvPr/>
        </p:nvGrpSpPr>
        <p:grpSpPr>
          <a:xfrm>
            <a:off x="-6081411" y="-25098"/>
            <a:ext cx="9848850" cy="6858000"/>
            <a:chOff x="-1201987" y="0"/>
            <a:chExt cx="9848850" cy="6858000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1E61F369-01B8-42C0-AB81-1CDAED90BB31}"/>
                </a:ext>
              </a:extLst>
            </p:cNvPr>
            <p:cNvSpPr/>
            <p:nvPr/>
          </p:nvSpPr>
          <p:spPr>
            <a:xfrm>
              <a:off x="-1201987" y="0"/>
              <a:ext cx="9848850" cy="6858000"/>
            </a:xfrm>
            <a:prstGeom prst="rect">
              <a:avLst/>
            </a:prstGeom>
            <a:solidFill>
              <a:srgbClr val="FC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="" xmlns:a16="http://schemas.microsoft.com/office/drawing/2014/main" id="{186A4B54-1CEA-4CAA-A3EC-0EA505AB2A25}"/>
                </a:ext>
              </a:extLst>
            </p:cNvPr>
            <p:cNvGrpSpPr/>
            <p:nvPr/>
          </p:nvGrpSpPr>
          <p:grpSpPr>
            <a:xfrm>
              <a:off x="1923858" y="445854"/>
              <a:ext cx="6044779" cy="6024625"/>
              <a:chOff x="1923858" y="445854"/>
              <a:chExt cx="6044779" cy="6024625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="" xmlns:a16="http://schemas.microsoft.com/office/drawing/2014/main" id="{3E17CAEE-C5C9-4541-AF80-A7E06FE5DF0B}"/>
                  </a:ext>
                </a:extLst>
              </p:cNvPr>
              <p:cNvSpPr txBox="1"/>
              <p:nvPr/>
            </p:nvSpPr>
            <p:spPr>
              <a:xfrm>
                <a:off x="1923858" y="445854"/>
                <a:ext cx="6044779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 dirty="0" smtClean="0">
                    <a:solidFill>
                      <a:schemeClr val="bg1"/>
                    </a:solidFill>
                    <a:latin typeface="DAGGERSQUARE" pitchFamily="50" charset="0"/>
                  </a:rPr>
                  <a:t>5. Healthcare and life science use AI to improve the business</a:t>
                </a:r>
              </a:p>
              <a:p>
                <a:pPr algn="just"/>
                <a:endParaRPr lang="en-US" sz="2400" dirty="0" smtClean="0">
                  <a:solidFill>
                    <a:schemeClr val="bg1"/>
                  </a:solidFill>
                  <a:latin typeface="DAGGERSQUARE" pitchFamily="50" charset="0"/>
                </a:endParaRPr>
              </a:p>
              <a:p>
                <a:pPr algn="just"/>
                <a:endParaRPr lang="en-US" sz="1600" dirty="0">
                  <a:solidFill>
                    <a:schemeClr val="bg1"/>
                  </a:solidFill>
                  <a:latin typeface="DAGGERSQUARE" pitchFamily="50" charset="0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  <a:latin typeface="DAGGERSQUARE" pitchFamily="50" charset="0"/>
                  </a:rPr>
                  <a:t>57% of the AI budget is used to enhance the business rather than transform it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  <a:latin typeface="DAGGERSQUARE" pitchFamily="50" charset="0"/>
                  </a:rPr>
                  <a:t>Berg Health uses AI to undertake research on prostate pancreatic cancers</a:t>
                </a:r>
                <a:endParaRPr lang="en-US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="" xmlns:a16="http://schemas.microsoft.com/office/drawing/2014/main" id="{3AD794E1-758E-4C6B-A0AE-EF3F86D1FE3C}"/>
                  </a:ext>
                </a:extLst>
              </p:cNvPr>
              <p:cNvSpPr txBox="1"/>
              <p:nvPr/>
            </p:nvSpPr>
            <p:spPr>
              <a:xfrm>
                <a:off x="1987670" y="4100599"/>
                <a:ext cx="5780292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 dirty="0" smtClean="0">
                    <a:solidFill>
                      <a:schemeClr val="bg1"/>
                    </a:solidFill>
                    <a:latin typeface="DAGGERSQUARE" pitchFamily="50" charset="0"/>
                  </a:rPr>
                  <a:t>6. High Tech companies use AI to detect and prevent attacks</a:t>
                </a:r>
              </a:p>
              <a:p>
                <a:pPr algn="just"/>
                <a:endParaRPr lang="en-US" sz="1600" dirty="0">
                  <a:solidFill>
                    <a:schemeClr val="bg1"/>
                  </a:solidFill>
                  <a:latin typeface="DAGGERSQUARE" pitchFamily="50" charset="0"/>
                </a:endParaRPr>
              </a:p>
              <a:p>
                <a:pPr algn="just"/>
                <a:endParaRPr lang="en-US" sz="1600" dirty="0" smtClean="0">
                  <a:solidFill>
                    <a:schemeClr val="bg1"/>
                  </a:solidFill>
                  <a:latin typeface="DAGGERSQUARE" pitchFamily="50" charset="0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  <a:latin typeface="DAGGERSQUARE" pitchFamily="50" charset="0"/>
                  </a:rPr>
                  <a:t>80% use AI in IT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  <a:latin typeface="DAGGERSQUARE" pitchFamily="50" charset="0"/>
                  </a:rPr>
                  <a:t>Qualcomm uses AI in its chips for Android smartphones to block malicious software </a:t>
                </a:r>
                <a:endParaRPr lang="en-US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="" xmlns:a16="http://schemas.microsoft.com/office/drawing/2014/main" id="{1B514135-41E3-45CB-9ECA-8C5BAF057622}"/>
              </a:ext>
            </a:extLst>
          </p:cNvPr>
          <p:cNvGrpSpPr/>
          <p:nvPr/>
        </p:nvGrpSpPr>
        <p:grpSpPr>
          <a:xfrm>
            <a:off x="-6847397" y="-25098"/>
            <a:ext cx="9848850" cy="6858000"/>
            <a:chOff x="-8716908" y="0"/>
            <a:chExt cx="9848850" cy="6858000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10F7110D-033F-4AB8-9FBD-9DF1B764437D}"/>
                </a:ext>
              </a:extLst>
            </p:cNvPr>
            <p:cNvSpPr/>
            <p:nvPr/>
          </p:nvSpPr>
          <p:spPr>
            <a:xfrm>
              <a:off x="-8716908" y="0"/>
              <a:ext cx="9848850" cy="6858000"/>
            </a:xfrm>
            <a:prstGeom prst="rect">
              <a:avLst/>
            </a:prstGeom>
            <a:solidFill>
              <a:srgbClr val="FF42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="" xmlns:a16="http://schemas.microsoft.com/office/drawing/2014/main" id="{FA8C3B3E-A8F7-44B8-8441-14891084264C}"/>
                </a:ext>
              </a:extLst>
            </p:cNvPr>
            <p:cNvGrpSpPr/>
            <p:nvPr/>
          </p:nvGrpSpPr>
          <p:grpSpPr>
            <a:xfrm>
              <a:off x="-8420746" y="353152"/>
              <a:ext cx="8971341" cy="5824939"/>
              <a:chOff x="-2049617" y="10742"/>
              <a:chExt cx="8971341" cy="5824939"/>
            </a:xfrm>
          </p:grpSpPr>
          <p:grpSp>
            <p:nvGrpSpPr>
              <p:cNvPr id="195" name="Group 194">
                <a:extLst>
                  <a:ext uri="{FF2B5EF4-FFF2-40B4-BE49-F238E27FC236}">
                    <a16:creationId xmlns="" xmlns:a16="http://schemas.microsoft.com/office/drawing/2014/main" id="{E14B0D0C-A308-4C53-B3A3-A29C3050ADB0}"/>
                  </a:ext>
                </a:extLst>
              </p:cNvPr>
              <p:cNvGrpSpPr/>
              <p:nvPr/>
            </p:nvGrpSpPr>
            <p:grpSpPr>
              <a:xfrm>
                <a:off x="-2049617" y="10742"/>
                <a:ext cx="5495997" cy="3018454"/>
                <a:chOff x="-1729289" y="321275"/>
                <a:chExt cx="5495997" cy="3018454"/>
              </a:xfrm>
            </p:grpSpPr>
            <p:sp>
              <p:nvSpPr>
                <p:cNvPr id="193" name="TextBox 192">
                  <a:extLst>
                    <a:ext uri="{FF2B5EF4-FFF2-40B4-BE49-F238E27FC236}">
                      <a16:creationId xmlns="" xmlns:a16="http://schemas.microsoft.com/office/drawing/2014/main" id="{92472C92-E9E7-4BC8-BADB-17A3342F08AF}"/>
                    </a:ext>
                  </a:extLst>
                </p:cNvPr>
                <p:cNvSpPr txBox="1"/>
                <p:nvPr/>
              </p:nvSpPr>
              <p:spPr>
                <a:xfrm>
                  <a:off x="-1729289" y="321275"/>
                  <a:ext cx="549599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2200" dirty="0" smtClean="0">
                      <a:solidFill>
                        <a:schemeClr val="bg1"/>
                      </a:solidFill>
                      <a:latin typeface="DAGGERSQUARE" pitchFamily="50" charset="0"/>
                    </a:rPr>
                    <a:t>7. Industrial manufacturers view AI as important to competitiveness</a:t>
                  </a:r>
                  <a:endParaRPr lang="en-US" sz="2200" dirty="0">
                    <a:solidFill>
                      <a:schemeClr val="bg1"/>
                    </a:solidFill>
                    <a:latin typeface="DAGGERSQUARE" pitchFamily="50" charset="0"/>
                  </a:endParaRPr>
                </a:p>
              </p:txBody>
            </p:sp>
            <p:sp>
              <p:nvSpPr>
                <p:cNvPr id="194" name="TextBox 193">
                  <a:extLst>
                    <a:ext uri="{FF2B5EF4-FFF2-40B4-BE49-F238E27FC236}">
                      <a16:creationId xmlns="" xmlns:a16="http://schemas.microsoft.com/office/drawing/2014/main" id="{08787DCE-58B5-42FC-A1F9-6449A6B05BC9}"/>
                    </a:ext>
                  </a:extLst>
                </p:cNvPr>
                <p:cNvSpPr txBox="1"/>
                <p:nvPr/>
              </p:nvSpPr>
              <p:spPr>
                <a:xfrm>
                  <a:off x="-1672556" y="1308404"/>
                  <a:ext cx="4543528" cy="20313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 algn="just">
                    <a:buFont typeface="Courier New" panose="02070309020205020404" pitchFamily="49" charset="0"/>
                    <a:buChar char="o"/>
                  </a:pPr>
                  <a:r>
                    <a:rPr lang="en-US" dirty="0" smtClean="0">
                      <a:solidFill>
                        <a:schemeClr val="bg1"/>
                      </a:solidFill>
                      <a:latin typeface="DAGGERSQUARE" pitchFamily="50" charset="0"/>
                    </a:rPr>
                    <a:t>51% use the technology in core manufacturing</a:t>
                  </a:r>
                </a:p>
                <a:p>
                  <a:pPr marL="285750" indent="-285750" algn="just">
                    <a:buFont typeface="Courier New" panose="02070309020205020404" pitchFamily="49" charset="0"/>
                    <a:buChar char="o"/>
                  </a:pPr>
                  <a:r>
                    <a:rPr lang="en-US" dirty="0" smtClean="0">
                      <a:solidFill>
                        <a:schemeClr val="bg1"/>
                      </a:solidFill>
                      <a:latin typeface="DAGGERSQUARE" pitchFamily="50" charset="0"/>
                    </a:rPr>
                    <a:t>At Donnelly custom manufacturing’s Minnesota plant, robots remove parts from a conveyor belt and stack them count finished products, and pack products for shipment</a:t>
                  </a:r>
                  <a:endParaRPr lang="en-US" dirty="0">
                    <a:solidFill>
                      <a:schemeClr val="bg1"/>
                    </a:solidFill>
                    <a:latin typeface="DAGGERSQUARE" pitchFamily="50" charset="0"/>
                  </a:endParaRPr>
                </a:p>
              </p:txBody>
            </p:sp>
          </p:grpSp>
          <p:sp>
            <p:nvSpPr>
              <p:cNvPr id="210" name="TextBox 209">
                <a:extLst>
                  <a:ext uri="{FF2B5EF4-FFF2-40B4-BE49-F238E27FC236}">
                    <a16:creationId xmlns="" xmlns:a16="http://schemas.microsoft.com/office/drawing/2014/main" id="{116774B2-1188-4666-B385-3F96861E7FB7}"/>
                  </a:ext>
                </a:extLst>
              </p:cNvPr>
              <p:cNvSpPr txBox="1"/>
              <p:nvPr/>
            </p:nvSpPr>
            <p:spPr>
              <a:xfrm>
                <a:off x="1855620" y="3481767"/>
                <a:ext cx="506610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>
                    <a:solidFill>
                      <a:schemeClr val="bg1"/>
                    </a:solidFill>
                    <a:latin typeface="DAGGERSQUARE" pitchFamily="50" charset="0"/>
                  </a:rPr>
                  <a:t>8. Insurance spends the most on AI</a:t>
                </a:r>
                <a:endParaRPr lang="en-US" sz="2400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="" xmlns:a16="http://schemas.microsoft.com/office/drawing/2014/main" id="{47F98317-7BCE-4E91-A5F5-38E8E7517262}"/>
                  </a:ext>
                </a:extLst>
              </p:cNvPr>
              <p:cNvSpPr txBox="1"/>
              <p:nvPr/>
            </p:nvSpPr>
            <p:spPr>
              <a:xfrm>
                <a:off x="1797933" y="4358353"/>
                <a:ext cx="503820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  <a:latin typeface="DAGGERSQUARE" pitchFamily="50" charset="0"/>
                  </a:rPr>
                  <a:t>The average per company spend was $124 million in 2015</a:t>
                </a: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en-US" dirty="0" smtClean="0">
                    <a:solidFill>
                      <a:schemeClr val="bg1"/>
                    </a:solidFill>
                    <a:latin typeface="DAGGERSQUARE" pitchFamily="50" charset="0"/>
                  </a:rPr>
                  <a:t>AIG invested in startup that is </a:t>
                </a:r>
                <a:r>
                  <a:rPr lang="en-US" dirty="0" err="1" smtClean="0">
                    <a:solidFill>
                      <a:schemeClr val="bg1"/>
                    </a:solidFill>
                    <a:latin typeface="DAGGERSQUARE" pitchFamily="50" charset="0"/>
                  </a:rPr>
                  <a:t>develoing</a:t>
                </a:r>
                <a:r>
                  <a:rPr lang="en-US" dirty="0" smtClean="0">
                    <a:solidFill>
                      <a:schemeClr val="bg1"/>
                    </a:solidFill>
                    <a:latin typeface="DAGGERSQUARE" pitchFamily="50" charset="0"/>
                  </a:rPr>
                  <a:t> advanced analytics software and wearable to improve employee safety</a:t>
                </a:r>
                <a:endParaRPr lang="en-US" dirty="0">
                  <a:solidFill>
                    <a:schemeClr val="bg1"/>
                  </a:solidFill>
                  <a:latin typeface="DAGGERSQUARE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52837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54388 0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54739 0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55248 0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5543 0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14748</TotalTime>
  <Words>1763</Words>
  <Application>Microsoft Office PowerPoint</Application>
  <PresentationFormat>Custom</PresentationFormat>
  <Paragraphs>286</Paragraphs>
  <Slides>32</Slides>
  <Notes>3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Rosemary</cp:lastModifiedBy>
  <cp:revision>310</cp:revision>
  <dcterms:created xsi:type="dcterms:W3CDTF">2017-10-30T13:02:30Z</dcterms:created>
  <dcterms:modified xsi:type="dcterms:W3CDTF">2025-08-01T10:00:47Z</dcterms:modified>
</cp:coreProperties>
</file>